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71" r:id="rId4"/>
    <p:sldId id="272" r:id="rId5"/>
    <p:sldId id="273" r:id="rId6"/>
    <p:sldId id="259" r:id="rId7"/>
    <p:sldId id="280" r:id="rId8"/>
    <p:sldId id="281" r:id="rId9"/>
    <p:sldId id="282" r:id="rId10"/>
    <p:sldId id="262" r:id="rId11"/>
    <p:sldId id="283" r:id="rId12"/>
    <p:sldId id="284" r:id="rId13"/>
    <p:sldId id="285" r:id="rId14"/>
    <p:sldId id="277" r:id="rId15"/>
    <p:sldId id="279" r:id="rId16"/>
    <p:sldId id="264" r:id="rId17"/>
    <p:sldId id="265" r:id="rId18"/>
    <p:sldId id="266" r:id="rId19"/>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56" autoAdjust="0"/>
  </p:normalViewPr>
  <p:slideViewPr>
    <p:cSldViewPr snapToGrid="0">
      <p:cViewPr>
        <p:scale>
          <a:sx n="77" d="100"/>
          <a:sy n="77" d="100"/>
        </p:scale>
        <p:origin x="88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1AF66D-582A-4F44-B2BF-B5A6CE1DD7C3}"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D9FA06F-5447-41CB-8506-62B386067660}">
      <dgm:prSet/>
      <dgm:spPr/>
      <dgm:t>
        <a:bodyPr/>
        <a:lstStyle/>
        <a:p>
          <a:r>
            <a:rPr lang="en-US" dirty="0"/>
            <a:t>Robotic process automation (RPA) is a form of business process automation that is based on software robots (bots) or artificial intelligence (AI) agents. It is sometimes referred to as software robotics (not to be confused with robot software).</a:t>
          </a:r>
        </a:p>
      </dgm:t>
    </dgm:pt>
    <dgm:pt modelId="{2192BA12-FAB3-453E-B21E-DE1D1AD3672D}" type="parTrans" cxnId="{71513BB7-2E8C-409C-AA79-24B79CACB289}">
      <dgm:prSet/>
      <dgm:spPr/>
      <dgm:t>
        <a:bodyPr/>
        <a:lstStyle/>
        <a:p>
          <a:endParaRPr lang="en-US"/>
        </a:p>
      </dgm:t>
    </dgm:pt>
    <dgm:pt modelId="{762C8F33-B4FC-4BC2-9C8F-9239CABCF29C}" type="sibTrans" cxnId="{71513BB7-2E8C-409C-AA79-24B79CACB289}">
      <dgm:prSet/>
      <dgm:spPr/>
      <dgm:t>
        <a:bodyPr/>
        <a:lstStyle/>
        <a:p>
          <a:endParaRPr lang="en-US"/>
        </a:p>
      </dgm:t>
    </dgm:pt>
    <dgm:pt modelId="{3F3CC422-55D2-49B5-BDEC-B83A146916EB}">
      <dgm:prSet/>
      <dgm:spPr/>
      <dgm:t>
        <a:bodyPr/>
        <a:lstStyle/>
        <a:p>
          <a:r>
            <a:rPr lang="en-US"/>
            <a:t>There are varied human tasks that are repeated daily, which do not require intelligent working or processing such tasks can be automated using RPA.</a:t>
          </a:r>
        </a:p>
      </dgm:t>
    </dgm:pt>
    <dgm:pt modelId="{E5386AA2-6AD8-423A-8305-6C734016AC1B}" type="parTrans" cxnId="{B5551660-DA24-4966-BBD8-CA41A9F10E38}">
      <dgm:prSet/>
      <dgm:spPr/>
      <dgm:t>
        <a:bodyPr/>
        <a:lstStyle/>
        <a:p>
          <a:endParaRPr lang="en-US"/>
        </a:p>
      </dgm:t>
    </dgm:pt>
    <dgm:pt modelId="{20825867-85AB-4F0A-8BB7-837D988DBF99}" type="sibTrans" cxnId="{B5551660-DA24-4966-BBD8-CA41A9F10E38}">
      <dgm:prSet/>
      <dgm:spPr/>
      <dgm:t>
        <a:bodyPr/>
        <a:lstStyle/>
        <a:p>
          <a:endParaRPr lang="en-US"/>
        </a:p>
      </dgm:t>
    </dgm:pt>
    <dgm:pt modelId="{248D61E1-D514-4052-94D0-FCC7F3C45FEE}">
      <dgm:prSet/>
      <dgm:spPr/>
      <dgm:t>
        <a:bodyPr/>
        <a:lstStyle/>
        <a:p>
          <a:r>
            <a:rPr lang="en-US"/>
            <a:t>Ex. Opening a browser, going to a stock market website such as BSE/NSE and getting stock data. Such a task can be automated using RPA.</a:t>
          </a:r>
        </a:p>
      </dgm:t>
    </dgm:pt>
    <dgm:pt modelId="{460080F0-FCA7-4179-B9A4-ADAF1829C2AF}" type="parTrans" cxnId="{F7E8D1D6-24B2-4A56-AD7A-A82E3F469FDA}">
      <dgm:prSet/>
      <dgm:spPr/>
      <dgm:t>
        <a:bodyPr/>
        <a:lstStyle/>
        <a:p>
          <a:endParaRPr lang="en-US"/>
        </a:p>
      </dgm:t>
    </dgm:pt>
    <dgm:pt modelId="{B1A2B472-D7B8-4AA9-A774-25077663C601}" type="sibTrans" cxnId="{F7E8D1D6-24B2-4A56-AD7A-A82E3F469FDA}">
      <dgm:prSet/>
      <dgm:spPr/>
      <dgm:t>
        <a:bodyPr/>
        <a:lstStyle/>
        <a:p>
          <a:endParaRPr lang="en-US"/>
        </a:p>
      </dgm:t>
    </dgm:pt>
    <dgm:pt modelId="{171BC8F3-1F36-4FCB-8F8C-810779CB1C3F}" type="pres">
      <dgm:prSet presAssocID="{DE1AF66D-582A-4F44-B2BF-B5A6CE1DD7C3}" presName="root" presStyleCnt="0">
        <dgm:presLayoutVars>
          <dgm:dir/>
          <dgm:resizeHandles val="exact"/>
        </dgm:presLayoutVars>
      </dgm:prSet>
      <dgm:spPr/>
    </dgm:pt>
    <dgm:pt modelId="{9381CD44-BF07-4452-840A-93CCE2F8883C}" type="pres">
      <dgm:prSet presAssocID="{BD9FA06F-5447-41CB-8506-62B386067660}" presName="compNode" presStyleCnt="0"/>
      <dgm:spPr/>
    </dgm:pt>
    <dgm:pt modelId="{4E333977-C984-46EF-967F-15A5277B0500}" type="pres">
      <dgm:prSet presAssocID="{BD9FA06F-5447-41CB-8506-62B38606766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bot"/>
        </a:ext>
      </dgm:extLst>
    </dgm:pt>
    <dgm:pt modelId="{B8ECF8A5-2F00-4AC3-BDDF-C8B04A378875}" type="pres">
      <dgm:prSet presAssocID="{BD9FA06F-5447-41CB-8506-62B386067660}" presName="spaceRect" presStyleCnt="0"/>
      <dgm:spPr/>
    </dgm:pt>
    <dgm:pt modelId="{492E2068-C835-495F-B73F-07011D203C75}" type="pres">
      <dgm:prSet presAssocID="{BD9FA06F-5447-41CB-8506-62B386067660}" presName="textRect" presStyleLbl="revTx" presStyleIdx="0" presStyleCnt="3">
        <dgm:presLayoutVars>
          <dgm:chMax val="1"/>
          <dgm:chPref val="1"/>
        </dgm:presLayoutVars>
      </dgm:prSet>
      <dgm:spPr/>
    </dgm:pt>
    <dgm:pt modelId="{EFB1B2D4-9E25-4CF7-B6CB-4284831909BF}" type="pres">
      <dgm:prSet presAssocID="{762C8F33-B4FC-4BC2-9C8F-9239CABCF29C}" presName="sibTrans" presStyleCnt="0"/>
      <dgm:spPr/>
    </dgm:pt>
    <dgm:pt modelId="{2D828629-854D-4539-A9FB-56C964582094}" type="pres">
      <dgm:prSet presAssocID="{3F3CC422-55D2-49B5-BDEC-B83A146916EB}" presName="compNode" presStyleCnt="0"/>
      <dgm:spPr/>
    </dgm:pt>
    <dgm:pt modelId="{B1446657-60A8-4ADF-8903-3B9612972568}" type="pres">
      <dgm:prSet presAssocID="{3F3CC422-55D2-49B5-BDEC-B83A146916E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FC4671DB-B709-4A4F-AC64-C2869C6DD83E}" type="pres">
      <dgm:prSet presAssocID="{3F3CC422-55D2-49B5-BDEC-B83A146916EB}" presName="spaceRect" presStyleCnt="0"/>
      <dgm:spPr/>
    </dgm:pt>
    <dgm:pt modelId="{1303C6DF-B1A8-4C54-A4A4-1044FA35F6AC}" type="pres">
      <dgm:prSet presAssocID="{3F3CC422-55D2-49B5-BDEC-B83A146916EB}" presName="textRect" presStyleLbl="revTx" presStyleIdx="1" presStyleCnt="3">
        <dgm:presLayoutVars>
          <dgm:chMax val="1"/>
          <dgm:chPref val="1"/>
        </dgm:presLayoutVars>
      </dgm:prSet>
      <dgm:spPr/>
    </dgm:pt>
    <dgm:pt modelId="{9AEA59A3-EF55-49B3-BC38-DCC002A5E2E0}" type="pres">
      <dgm:prSet presAssocID="{20825867-85AB-4F0A-8BB7-837D988DBF99}" presName="sibTrans" presStyleCnt="0"/>
      <dgm:spPr/>
    </dgm:pt>
    <dgm:pt modelId="{04D1B12E-8829-4830-AD98-0C0625747854}" type="pres">
      <dgm:prSet presAssocID="{248D61E1-D514-4052-94D0-FCC7F3C45FEE}" presName="compNode" presStyleCnt="0"/>
      <dgm:spPr/>
    </dgm:pt>
    <dgm:pt modelId="{63027828-4A5B-43AB-BE38-5C6D1521FF1C}" type="pres">
      <dgm:prSet presAssocID="{248D61E1-D514-4052-94D0-FCC7F3C45FE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cessor"/>
        </a:ext>
      </dgm:extLst>
    </dgm:pt>
    <dgm:pt modelId="{4B6A393D-463A-47F8-8600-D464DF4E4141}" type="pres">
      <dgm:prSet presAssocID="{248D61E1-D514-4052-94D0-FCC7F3C45FEE}" presName="spaceRect" presStyleCnt="0"/>
      <dgm:spPr/>
    </dgm:pt>
    <dgm:pt modelId="{E0FF892A-4158-4E3A-BDB5-7B29634018C1}" type="pres">
      <dgm:prSet presAssocID="{248D61E1-D514-4052-94D0-FCC7F3C45FEE}" presName="textRect" presStyleLbl="revTx" presStyleIdx="2" presStyleCnt="3">
        <dgm:presLayoutVars>
          <dgm:chMax val="1"/>
          <dgm:chPref val="1"/>
        </dgm:presLayoutVars>
      </dgm:prSet>
      <dgm:spPr/>
    </dgm:pt>
  </dgm:ptLst>
  <dgm:cxnLst>
    <dgm:cxn modelId="{3F5A2010-CA5A-4C5A-A180-9E7DE448710A}" type="presOf" srcId="{BD9FA06F-5447-41CB-8506-62B386067660}" destId="{492E2068-C835-495F-B73F-07011D203C75}" srcOrd="0" destOrd="0" presId="urn:microsoft.com/office/officeart/2018/2/layout/IconLabelList"/>
    <dgm:cxn modelId="{96D8511E-F7A4-4CBC-8B1A-F52A1593B182}" type="presOf" srcId="{3F3CC422-55D2-49B5-BDEC-B83A146916EB}" destId="{1303C6DF-B1A8-4C54-A4A4-1044FA35F6AC}" srcOrd="0" destOrd="0" presId="urn:microsoft.com/office/officeart/2018/2/layout/IconLabelList"/>
    <dgm:cxn modelId="{5CE0BB37-8A8A-4EBD-BBDA-9CDA2266C68E}" type="presOf" srcId="{248D61E1-D514-4052-94D0-FCC7F3C45FEE}" destId="{E0FF892A-4158-4E3A-BDB5-7B29634018C1}" srcOrd="0" destOrd="0" presId="urn:microsoft.com/office/officeart/2018/2/layout/IconLabelList"/>
    <dgm:cxn modelId="{B5551660-DA24-4966-BBD8-CA41A9F10E38}" srcId="{DE1AF66D-582A-4F44-B2BF-B5A6CE1DD7C3}" destId="{3F3CC422-55D2-49B5-BDEC-B83A146916EB}" srcOrd="1" destOrd="0" parTransId="{E5386AA2-6AD8-423A-8305-6C734016AC1B}" sibTransId="{20825867-85AB-4F0A-8BB7-837D988DBF99}"/>
    <dgm:cxn modelId="{71513BB7-2E8C-409C-AA79-24B79CACB289}" srcId="{DE1AF66D-582A-4F44-B2BF-B5A6CE1DD7C3}" destId="{BD9FA06F-5447-41CB-8506-62B386067660}" srcOrd="0" destOrd="0" parTransId="{2192BA12-FAB3-453E-B21E-DE1D1AD3672D}" sibTransId="{762C8F33-B4FC-4BC2-9C8F-9239CABCF29C}"/>
    <dgm:cxn modelId="{F7E8D1D6-24B2-4A56-AD7A-A82E3F469FDA}" srcId="{DE1AF66D-582A-4F44-B2BF-B5A6CE1DD7C3}" destId="{248D61E1-D514-4052-94D0-FCC7F3C45FEE}" srcOrd="2" destOrd="0" parTransId="{460080F0-FCA7-4179-B9A4-ADAF1829C2AF}" sibTransId="{B1A2B472-D7B8-4AA9-A774-25077663C601}"/>
    <dgm:cxn modelId="{D0BC48D7-429A-48EB-9F57-5D6DC8634C62}" type="presOf" srcId="{DE1AF66D-582A-4F44-B2BF-B5A6CE1DD7C3}" destId="{171BC8F3-1F36-4FCB-8F8C-810779CB1C3F}" srcOrd="0" destOrd="0" presId="urn:microsoft.com/office/officeart/2018/2/layout/IconLabelList"/>
    <dgm:cxn modelId="{1B1AAD5E-69F1-49D2-AF46-F3EC7B0435F1}" type="presParOf" srcId="{171BC8F3-1F36-4FCB-8F8C-810779CB1C3F}" destId="{9381CD44-BF07-4452-840A-93CCE2F8883C}" srcOrd="0" destOrd="0" presId="urn:microsoft.com/office/officeart/2018/2/layout/IconLabelList"/>
    <dgm:cxn modelId="{78E6C43E-DD2C-42C7-A213-B8F8C82B16A0}" type="presParOf" srcId="{9381CD44-BF07-4452-840A-93CCE2F8883C}" destId="{4E333977-C984-46EF-967F-15A5277B0500}" srcOrd="0" destOrd="0" presId="urn:microsoft.com/office/officeart/2018/2/layout/IconLabelList"/>
    <dgm:cxn modelId="{994C25ED-DAB6-447C-AE61-AFC4A5B46383}" type="presParOf" srcId="{9381CD44-BF07-4452-840A-93CCE2F8883C}" destId="{B8ECF8A5-2F00-4AC3-BDDF-C8B04A378875}" srcOrd="1" destOrd="0" presId="urn:microsoft.com/office/officeart/2018/2/layout/IconLabelList"/>
    <dgm:cxn modelId="{2BF1264A-032C-41F1-9856-ADF13D206BCC}" type="presParOf" srcId="{9381CD44-BF07-4452-840A-93CCE2F8883C}" destId="{492E2068-C835-495F-B73F-07011D203C75}" srcOrd="2" destOrd="0" presId="urn:microsoft.com/office/officeart/2018/2/layout/IconLabelList"/>
    <dgm:cxn modelId="{8FB4FA96-1339-4500-BF3B-655E109724F0}" type="presParOf" srcId="{171BC8F3-1F36-4FCB-8F8C-810779CB1C3F}" destId="{EFB1B2D4-9E25-4CF7-B6CB-4284831909BF}" srcOrd="1" destOrd="0" presId="urn:microsoft.com/office/officeart/2018/2/layout/IconLabelList"/>
    <dgm:cxn modelId="{BD600EB4-A465-41BF-86CC-C540D03CEA2F}" type="presParOf" srcId="{171BC8F3-1F36-4FCB-8F8C-810779CB1C3F}" destId="{2D828629-854D-4539-A9FB-56C964582094}" srcOrd="2" destOrd="0" presId="urn:microsoft.com/office/officeart/2018/2/layout/IconLabelList"/>
    <dgm:cxn modelId="{3BA3DB47-9365-4BFF-9235-5A7AAB7251AC}" type="presParOf" srcId="{2D828629-854D-4539-A9FB-56C964582094}" destId="{B1446657-60A8-4ADF-8903-3B9612972568}" srcOrd="0" destOrd="0" presId="urn:microsoft.com/office/officeart/2018/2/layout/IconLabelList"/>
    <dgm:cxn modelId="{852F689A-E057-4728-B56F-52620105FC43}" type="presParOf" srcId="{2D828629-854D-4539-A9FB-56C964582094}" destId="{FC4671DB-B709-4A4F-AC64-C2869C6DD83E}" srcOrd="1" destOrd="0" presId="urn:microsoft.com/office/officeart/2018/2/layout/IconLabelList"/>
    <dgm:cxn modelId="{C32A10FA-E9CE-4164-A5BE-EC8C79700D9B}" type="presParOf" srcId="{2D828629-854D-4539-A9FB-56C964582094}" destId="{1303C6DF-B1A8-4C54-A4A4-1044FA35F6AC}" srcOrd="2" destOrd="0" presId="urn:microsoft.com/office/officeart/2018/2/layout/IconLabelList"/>
    <dgm:cxn modelId="{2C19717D-1102-4721-8DF3-09B689E919C4}" type="presParOf" srcId="{171BC8F3-1F36-4FCB-8F8C-810779CB1C3F}" destId="{9AEA59A3-EF55-49B3-BC38-DCC002A5E2E0}" srcOrd="3" destOrd="0" presId="urn:microsoft.com/office/officeart/2018/2/layout/IconLabelList"/>
    <dgm:cxn modelId="{17209B8C-FA7A-42F0-B6E4-5CE999982278}" type="presParOf" srcId="{171BC8F3-1F36-4FCB-8F8C-810779CB1C3F}" destId="{04D1B12E-8829-4830-AD98-0C0625747854}" srcOrd="4" destOrd="0" presId="urn:microsoft.com/office/officeart/2018/2/layout/IconLabelList"/>
    <dgm:cxn modelId="{AB4E47FE-9E10-4DC9-8658-9F49207D6E8F}" type="presParOf" srcId="{04D1B12E-8829-4830-AD98-0C0625747854}" destId="{63027828-4A5B-43AB-BE38-5C6D1521FF1C}" srcOrd="0" destOrd="0" presId="urn:microsoft.com/office/officeart/2018/2/layout/IconLabelList"/>
    <dgm:cxn modelId="{A566A488-3BEC-415F-BF64-6466D383E208}" type="presParOf" srcId="{04D1B12E-8829-4830-AD98-0C0625747854}" destId="{4B6A393D-463A-47F8-8600-D464DF4E4141}" srcOrd="1" destOrd="0" presId="urn:microsoft.com/office/officeart/2018/2/layout/IconLabelList"/>
    <dgm:cxn modelId="{EF621590-967A-4AA5-9370-704E402D678A}" type="presParOf" srcId="{04D1B12E-8829-4830-AD98-0C0625747854}" destId="{E0FF892A-4158-4E3A-BDB5-7B29634018C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00AEA8-9A1B-4FDB-8FF7-F5C00A9A0912}"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6392A3B-7218-4F5D-A069-39D736AB6D85}">
      <dgm:prSet/>
      <dgm:spPr/>
      <dgm:t>
        <a:bodyPr/>
        <a:lstStyle/>
        <a:p>
          <a:pPr>
            <a:lnSpc>
              <a:spcPct val="100000"/>
            </a:lnSpc>
            <a:defRPr cap="all"/>
          </a:pPr>
          <a:r>
            <a:rPr lang="en-US" b="0" i="0"/>
            <a:t>Collection of Inputs: RPA can be trained to collect data as input from any digital source.</a:t>
          </a:r>
          <a:endParaRPr lang="en-US"/>
        </a:p>
      </dgm:t>
    </dgm:pt>
    <dgm:pt modelId="{130EF674-4590-4B26-B85A-E0788F22F500}" type="parTrans" cxnId="{514CC453-9AEF-44B1-BC1A-D1108E4D91D3}">
      <dgm:prSet/>
      <dgm:spPr/>
      <dgm:t>
        <a:bodyPr/>
        <a:lstStyle/>
        <a:p>
          <a:endParaRPr lang="en-US"/>
        </a:p>
      </dgm:t>
    </dgm:pt>
    <dgm:pt modelId="{1E3F69BD-4E78-45B7-BDB9-525D972AAFF0}" type="sibTrans" cxnId="{514CC453-9AEF-44B1-BC1A-D1108E4D91D3}">
      <dgm:prSet/>
      <dgm:spPr/>
      <dgm:t>
        <a:bodyPr/>
        <a:lstStyle/>
        <a:p>
          <a:endParaRPr lang="en-US"/>
        </a:p>
      </dgm:t>
    </dgm:pt>
    <dgm:pt modelId="{5A0F4F5D-18C1-4F25-9A49-D810854A4F7C}">
      <dgm:prSet/>
      <dgm:spPr/>
      <dgm:t>
        <a:bodyPr/>
        <a:lstStyle/>
        <a:p>
          <a:pPr>
            <a:lnSpc>
              <a:spcPct val="100000"/>
            </a:lnSpc>
            <a:defRPr cap="all"/>
          </a:pPr>
          <a:r>
            <a:rPr lang="en-US" b="0" i="0"/>
            <a:t>Processing of raw data collected: RPA has a strong processing engine, coupled with Artificial Intelligence and Machine Learning, it can process volumes of data with unmatched speed and without any errors.</a:t>
          </a:r>
          <a:endParaRPr lang="en-US"/>
        </a:p>
      </dgm:t>
    </dgm:pt>
    <dgm:pt modelId="{7514C938-62C9-4F2D-BF29-7340DB52B3AD}" type="parTrans" cxnId="{336DE1F6-82AC-4EA7-853C-A8CDB77EB4C8}">
      <dgm:prSet/>
      <dgm:spPr/>
      <dgm:t>
        <a:bodyPr/>
        <a:lstStyle/>
        <a:p>
          <a:endParaRPr lang="en-US"/>
        </a:p>
      </dgm:t>
    </dgm:pt>
    <dgm:pt modelId="{CECD6E17-AEAD-4DDA-91F5-7F172E2F6F94}" type="sibTrans" cxnId="{336DE1F6-82AC-4EA7-853C-A8CDB77EB4C8}">
      <dgm:prSet/>
      <dgm:spPr/>
      <dgm:t>
        <a:bodyPr/>
        <a:lstStyle/>
        <a:p>
          <a:endParaRPr lang="en-US"/>
        </a:p>
      </dgm:t>
    </dgm:pt>
    <dgm:pt modelId="{AA9CF077-F9FF-4B9A-9CA6-88C2783FBED2}">
      <dgm:prSet/>
      <dgm:spPr/>
      <dgm:t>
        <a:bodyPr/>
        <a:lstStyle/>
        <a:p>
          <a:pPr>
            <a:lnSpc>
              <a:spcPct val="100000"/>
            </a:lnSpc>
            <a:defRPr cap="all"/>
          </a:pPr>
          <a:r>
            <a:rPr lang="en-US" b="0" i="0" dirty="0"/>
            <a:t>Entering/ Presenting/ publishing the data in the Target application: RPA can use the processed data for variety of ways including:</a:t>
          </a:r>
          <a:endParaRPr lang="en-US" dirty="0"/>
        </a:p>
      </dgm:t>
    </dgm:pt>
    <dgm:pt modelId="{AFD6939F-AE10-422F-817D-E69815439015}" type="parTrans" cxnId="{B0F4AFB8-A5C7-4BCB-84F8-A8BC945046D8}">
      <dgm:prSet/>
      <dgm:spPr/>
      <dgm:t>
        <a:bodyPr/>
        <a:lstStyle/>
        <a:p>
          <a:endParaRPr lang="en-US"/>
        </a:p>
      </dgm:t>
    </dgm:pt>
    <dgm:pt modelId="{B4D656E1-3F98-499B-AD32-E05F04B9CB4A}" type="sibTrans" cxnId="{B0F4AFB8-A5C7-4BCB-84F8-A8BC945046D8}">
      <dgm:prSet/>
      <dgm:spPr/>
      <dgm:t>
        <a:bodyPr/>
        <a:lstStyle/>
        <a:p>
          <a:endParaRPr lang="en-US"/>
        </a:p>
      </dgm:t>
    </dgm:pt>
    <dgm:pt modelId="{FEA8AE7D-93A5-4020-AF37-05A2548471A0}">
      <dgm:prSet/>
      <dgm:spPr/>
      <dgm:t>
        <a:bodyPr/>
        <a:lstStyle/>
        <a:p>
          <a:endParaRPr lang="en-US"/>
        </a:p>
      </dgm:t>
    </dgm:pt>
    <dgm:pt modelId="{78F81DA8-AFF2-421C-8C15-96BA19E9C69B}" type="parTrans" cxnId="{6827832B-C0EB-44CC-91E3-0CDD13CE72FF}">
      <dgm:prSet/>
      <dgm:spPr/>
      <dgm:t>
        <a:bodyPr/>
        <a:lstStyle/>
        <a:p>
          <a:endParaRPr lang="en-US"/>
        </a:p>
      </dgm:t>
    </dgm:pt>
    <dgm:pt modelId="{A999F5A8-681C-4860-952E-2DA453FC6AA8}" type="sibTrans" cxnId="{6827832B-C0EB-44CC-91E3-0CDD13CE72FF}">
      <dgm:prSet/>
      <dgm:spPr/>
      <dgm:t>
        <a:bodyPr/>
        <a:lstStyle/>
        <a:p>
          <a:endParaRPr lang="en-US"/>
        </a:p>
      </dgm:t>
    </dgm:pt>
    <dgm:pt modelId="{6B5C3101-190F-482D-88F9-ED0D404708A4}" type="pres">
      <dgm:prSet presAssocID="{9700AEA8-9A1B-4FDB-8FF7-F5C00A9A0912}" presName="root" presStyleCnt="0">
        <dgm:presLayoutVars>
          <dgm:dir/>
          <dgm:resizeHandles val="exact"/>
        </dgm:presLayoutVars>
      </dgm:prSet>
      <dgm:spPr/>
    </dgm:pt>
    <dgm:pt modelId="{AB2A0956-C6F2-4581-98B3-E9DE3B8D61E8}" type="pres">
      <dgm:prSet presAssocID="{E6392A3B-7218-4F5D-A069-39D736AB6D85}" presName="compNode" presStyleCnt="0"/>
      <dgm:spPr/>
    </dgm:pt>
    <dgm:pt modelId="{FCCCDAE8-42D2-4095-9A81-5366F8951AEC}" type="pres">
      <dgm:prSet presAssocID="{E6392A3B-7218-4F5D-A069-39D736AB6D85}" presName="iconBgRect" presStyleLbl="bgShp" presStyleIdx="0" presStyleCnt="3"/>
      <dgm:spPr/>
    </dgm:pt>
    <dgm:pt modelId="{E50247DC-CBFD-4AA0-932F-ADC793B460B6}" type="pres">
      <dgm:prSet presAssocID="{E6392A3B-7218-4F5D-A069-39D736AB6D8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bot"/>
        </a:ext>
      </dgm:extLst>
    </dgm:pt>
    <dgm:pt modelId="{6C645967-84CE-47AB-A7E9-67E2B00E3C12}" type="pres">
      <dgm:prSet presAssocID="{E6392A3B-7218-4F5D-A069-39D736AB6D85}" presName="spaceRect" presStyleCnt="0"/>
      <dgm:spPr/>
    </dgm:pt>
    <dgm:pt modelId="{27B2330D-FD94-44FE-80EB-91EE7802B7F3}" type="pres">
      <dgm:prSet presAssocID="{E6392A3B-7218-4F5D-A069-39D736AB6D85}" presName="textRect" presStyleLbl="revTx" presStyleIdx="0" presStyleCnt="3">
        <dgm:presLayoutVars>
          <dgm:chMax val="1"/>
          <dgm:chPref val="1"/>
        </dgm:presLayoutVars>
      </dgm:prSet>
      <dgm:spPr/>
    </dgm:pt>
    <dgm:pt modelId="{5CE22622-7B78-4414-9997-DA6506942384}" type="pres">
      <dgm:prSet presAssocID="{1E3F69BD-4E78-45B7-BDB9-525D972AAFF0}" presName="sibTrans" presStyleCnt="0"/>
      <dgm:spPr/>
    </dgm:pt>
    <dgm:pt modelId="{24C5CE45-81AD-4206-9AA3-05816BA43F89}" type="pres">
      <dgm:prSet presAssocID="{5A0F4F5D-18C1-4F25-9A49-D810854A4F7C}" presName="compNode" presStyleCnt="0"/>
      <dgm:spPr/>
    </dgm:pt>
    <dgm:pt modelId="{E85172D5-B6A7-475E-B6C7-12E2F3DCDD49}" type="pres">
      <dgm:prSet presAssocID="{5A0F4F5D-18C1-4F25-9A49-D810854A4F7C}" presName="iconBgRect" presStyleLbl="bgShp" presStyleIdx="1" presStyleCnt="3"/>
      <dgm:spPr/>
    </dgm:pt>
    <dgm:pt modelId="{F7B1E24C-89F9-44D1-B926-2330AF17F35C}" type="pres">
      <dgm:prSet presAssocID="{5A0F4F5D-18C1-4F25-9A49-D810854A4F7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C156533B-657C-43D4-A035-86FC663BF9F2}" type="pres">
      <dgm:prSet presAssocID="{5A0F4F5D-18C1-4F25-9A49-D810854A4F7C}" presName="spaceRect" presStyleCnt="0"/>
      <dgm:spPr/>
    </dgm:pt>
    <dgm:pt modelId="{824321F1-933E-4ED0-85FD-3AF4171285B4}" type="pres">
      <dgm:prSet presAssocID="{5A0F4F5D-18C1-4F25-9A49-D810854A4F7C}" presName="textRect" presStyleLbl="revTx" presStyleIdx="1" presStyleCnt="3">
        <dgm:presLayoutVars>
          <dgm:chMax val="1"/>
          <dgm:chPref val="1"/>
        </dgm:presLayoutVars>
      </dgm:prSet>
      <dgm:spPr/>
    </dgm:pt>
    <dgm:pt modelId="{C52A67CE-1B8C-430F-A01F-DC528C2A2CA4}" type="pres">
      <dgm:prSet presAssocID="{CECD6E17-AEAD-4DDA-91F5-7F172E2F6F94}" presName="sibTrans" presStyleCnt="0"/>
      <dgm:spPr/>
    </dgm:pt>
    <dgm:pt modelId="{5A0EB475-7CD7-4EB6-BCE7-15D23041D2B9}" type="pres">
      <dgm:prSet presAssocID="{AA9CF077-F9FF-4B9A-9CA6-88C2783FBED2}" presName="compNode" presStyleCnt="0"/>
      <dgm:spPr/>
    </dgm:pt>
    <dgm:pt modelId="{22FAD861-3791-49D2-940B-84D3F20D050D}" type="pres">
      <dgm:prSet presAssocID="{AA9CF077-F9FF-4B9A-9CA6-88C2783FBED2}" presName="iconBgRect" presStyleLbl="bgShp" presStyleIdx="2" presStyleCnt="3"/>
      <dgm:spPr/>
    </dgm:pt>
    <dgm:pt modelId="{6B80449C-8D3A-45DA-9825-69FAF0ADBC7C}" type="pres">
      <dgm:prSet presAssocID="{AA9CF077-F9FF-4B9A-9CA6-88C2783FBED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ogrammer"/>
        </a:ext>
      </dgm:extLst>
    </dgm:pt>
    <dgm:pt modelId="{908E7E05-5C5B-4047-974D-F392C39075AF}" type="pres">
      <dgm:prSet presAssocID="{AA9CF077-F9FF-4B9A-9CA6-88C2783FBED2}" presName="spaceRect" presStyleCnt="0"/>
      <dgm:spPr/>
    </dgm:pt>
    <dgm:pt modelId="{3EE4CFCC-4CC0-4DD6-9200-0DDF51E9EF58}" type="pres">
      <dgm:prSet presAssocID="{AA9CF077-F9FF-4B9A-9CA6-88C2783FBED2}" presName="textRect" presStyleLbl="revTx" presStyleIdx="2" presStyleCnt="3">
        <dgm:presLayoutVars>
          <dgm:chMax val="1"/>
          <dgm:chPref val="1"/>
        </dgm:presLayoutVars>
      </dgm:prSet>
      <dgm:spPr/>
    </dgm:pt>
  </dgm:ptLst>
  <dgm:cxnLst>
    <dgm:cxn modelId="{6827832B-C0EB-44CC-91E3-0CDD13CE72FF}" srcId="{AA9CF077-F9FF-4B9A-9CA6-88C2783FBED2}" destId="{FEA8AE7D-93A5-4020-AF37-05A2548471A0}" srcOrd="0" destOrd="0" parTransId="{78F81DA8-AFF2-421C-8C15-96BA19E9C69B}" sibTransId="{A999F5A8-681C-4860-952E-2DA453FC6AA8}"/>
    <dgm:cxn modelId="{514CC453-9AEF-44B1-BC1A-D1108E4D91D3}" srcId="{9700AEA8-9A1B-4FDB-8FF7-F5C00A9A0912}" destId="{E6392A3B-7218-4F5D-A069-39D736AB6D85}" srcOrd="0" destOrd="0" parTransId="{130EF674-4590-4B26-B85A-E0788F22F500}" sibTransId="{1E3F69BD-4E78-45B7-BDB9-525D972AAFF0}"/>
    <dgm:cxn modelId="{3D1BB77F-A8F6-4949-A98E-4B288C2A9EB8}" type="presOf" srcId="{AA9CF077-F9FF-4B9A-9CA6-88C2783FBED2}" destId="{3EE4CFCC-4CC0-4DD6-9200-0DDF51E9EF58}" srcOrd="0" destOrd="0" presId="urn:microsoft.com/office/officeart/2018/5/layout/IconCircleLabelList"/>
    <dgm:cxn modelId="{ABF3D288-023C-47E6-8AFC-6088A4EB6DE2}" type="presOf" srcId="{5A0F4F5D-18C1-4F25-9A49-D810854A4F7C}" destId="{824321F1-933E-4ED0-85FD-3AF4171285B4}" srcOrd="0" destOrd="0" presId="urn:microsoft.com/office/officeart/2018/5/layout/IconCircleLabelList"/>
    <dgm:cxn modelId="{DDA489B3-3153-4E01-9044-A61B45FD7350}" type="presOf" srcId="{9700AEA8-9A1B-4FDB-8FF7-F5C00A9A0912}" destId="{6B5C3101-190F-482D-88F9-ED0D404708A4}" srcOrd="0" destOrd="0" presId="urn:microsoft.com/office/officeart/2018/5/layout/IconCircleLabelList"/>
    <dgm:cxn modelId="{B0F4AFB8-A5C7-4BCB-84F8-A8BC945046D8}" srcId="{9700AEA8-9A1B-4FDB-8FF7-F5C00A9A0912}" destId="{AA9CF077-F9FF-4B9A-9CA6-88C2783FBED2}" srcOrd="2" destOrd="0" parTransId="{AFD6939F-AE10-422F-817D-E69815439015}" sibTransId="{B4D656E1-3F98-499B-AD32-E05F04B9CB4A}"/>
    <dgm:cxn modelId="{05BBDECC-7126-4504-924B-8617AAA9401A}" type="presOf" srcId="{E6392A3B-7218-4F5D-A069-39D736AB6D85}" destId="{27B2330D-FD94-44FE-80EB-91EE7802B7F3}" srcOrd="0" destOrd="0" presId="urn:microsoft.com/office/officeart/2018/5/layout/IconCircleLabelList"/>
    <dgm:cxn modelId="{336DE1F6-82AC-4EA7-853C-A8CDB77EB4C8}" srcId="{9700AEA8-9A1B-4FDB-8FF7-F5C00A9A0912}" destId="{5A0F4F5D-18C1-4F25-9A49-D810854A4F7C}" srcOrd="1" destOrd="0" parTransId="{7514C938-62C9-4F2D-BF29-7340DB52B3AD}" sibTransId="{CECD6E17-AEAD-4DDA-91F5-7F172E2F6F94}"/>
    <dgm:cxn modelId="{D54AE729-25AD-498F-BDB7-0FD9CBBF11B1}" type="presParOf" srcId="{6B5C3101-190F-482D-88F9-ED0D404708A4}" destId="{AB2A0956-C6F2-4581-98B3-E9DE3B8D61E8}" srcOrd="0" destOrd="0" presId="urn:microsoft.com/office/officeart/2018/5/layout/IconCircleLabelList"/>
    <dgm:cxn modelId="{467BE2E5-DC2E-4E7F-85AF-496B52EF82BD}" type="presParOf" srcId="{AB2A0956-C6F2-4581-98B3-E9DE3B8D61E8}" destId="{FCCCDAE8-42D2-4095-9A81-5366F8951AEC}" srcOrd="0" destOrd="0" presId="urn:microsoft.com/office/officeart/2018/5/layout/IconCircleLabelList"/>
    <dgm:cxn modelId="{1598E8DC-0998-4D96-8097-BC0360407E26}" type="presParOf" srcId="{AB2A0956-C6F2-4581-98B3-E9DE3B8D61E8}" destId="{E50247DC-CBFD-4AA0-932F-ADC793B460B6}" srcOrd="1" destOrd="0" presId="urn:microsoft.com/office/officeart/2018/5/layout/IconCircleLabelList"/>
    <dgm:cxn modelId="{DC4EA15E-6ECF-4910-A2DA-270191DF66E3}" type="presParOf" srcId="{AB2A0956-C6F2-4581-98B3-E9DE3B8D61E8}" destId="{6C645967-84CE-47AB-A7E9-67E2B00E3C12}" srcOrd="2" destOrd="0" presId="urn:microsoft.com/office/officeart/2018/5/layout/IconCircleLabelList"/>
    <dgm:cxn modelId="{1F9756EC-D4E7-4DE8-830A-57667E3AF697}" type="presParOf" srcId="{AB2A0956-C6F2-4581-98B3-E9DE3B8D61E8}" destId="{27B2330D-FD94-44FE-80EB-91EE7802B7F3}" srcOrd="3" destOrd="0" presId="urn:microsoft.com/office/officeart/2018/5/layout/IconCircleLabelList"/>
    <dgm:cxn modelId="{54ABB7C4-33FC-4BB3-9B4A-7F58EBDBED30}" type="presParOf" srcId="{6B5C3101-190F-482D-88F9-ED0D404708A4}" destId="{5CE22622-7B78-4414-9997-DA6506942384}" srcOrd="1" destOrd="0" presId="urn:microsoft.com/office/officeart/2018/5/layout/IconCircleLabelList"/>
    <dgm:cxn modelId="{521F53DE-3916-4A9E-A0B0-2EC7AC8408B1}" type="presParOf" srcId="{6B5C3101-190F-482D-88F9-ED0D404708A4}" destId="{24C5CE45-81AD-4206-9AA3-05816BA43F89}" srcOrd="2" destOrd="0" presId="urn:microsoft.com/office/officeart/2018/5/layout/IconCircleLabelList"/>
    <dgm:cxn modelId="{E5BA98FD-30DD-4C3D-A2B3-DDAF45A789D8}" type="presParOf" srcId="{24C5CE45-81AD-4206-9AA3-05816BA43F89}" destId="{E85172D5-B6A7-475E-B6C7-12E2F3DCDD49}" srcOrd="0" destOrd="0" presId="urn:microsoft.com/office/officeart/2018/5/layout/IconCircleLabelList"/>
    <dgm:cxn modelId="{5886662B-1C38-4092-BFF1-86F0F40A2ED8}" type="presParOf" srcId="{24C5CE45-81AD-4206-9AA3-05816BA43F89}" destId="{F7B1E24C-89F9-44D1-B926-2330AF17F35C}" srcOrd="1" destOrd="0" presId="urn:microsoft.com/office/officeart/2018/5/layout/IconCircleLabelList"/>
    <dgm:cxn modelId="{D2D35D22-24D4-4AC3-A138-9EA40E1710BC}" type="presParOf" srcId="{24C5CE45-81AD-4206-9AA3-05816BA43F89}" destId="{C156533B-657C-43D4-A035-86FC663BF9F2}" srcOrd="2" destOrd="0" presId="urn:microsoft.com/office/officeart/2018/5/layout/IconCircleLabelList"/>
    <dgm:cxn modelId="{E6292807-126C-49AA-B37D-9CD747AFF522}" type="presParOf" srcId="{24C5CE45-81AD-4206-9AA3-05816BA43F89}" destId="{824321F1-933E-4ED0-85FD-3AF4171285B4}" srcOrd="3" destOrd="0" presId="urn:microsoft.com/office/officeart/2018/5/layout/IconCircleLabelList"/>
    <dgm:cxn modelId="{C519ECD8-0082-4010-AB8D-AA642B9419C4}" type="presParOf" srcId="{6B5C3101-190F-482D-88F9-ED0D404708A4}" destId="{C52A67CE-1B8C-430F-A01F-DC528C2A2CA4}" srcOrd="3" destOrd="0" presId="urn:microsoft.com/office/officeart/2018/5/layout/IconCircleLabelList"/>
    <dgm:cxn modelId="{11480B86-8E9A-454E-8F85-373ED3CE659E}" type="presParOf" srcId="{6B5C3101-190F-482D-88F9-ED0D404708A4}" destId="{5A0EB475-7CD7-4EB6-BCE7-15D23041D2B9}" srcOrd="4" destOrd="0" presId="urn:microsoft.com/office/officeart/2018/5/layout/IconCircleLabelList"/>
    <dgm:cxn modelId="{A8F82EA7-2E85-4EBD-A767-720910FA4FA6}" type="presParOf" srcId="{5A0EB475-7CD7-4EB6-BCE7-15D23041D2B9}" destId="{22FAD861-3791-49D2-940B-84D3F20D050D}" srcOrd="0" destOrd="0" presId="urn:microsoft.com/office/officeart/2018/5/layout/IconCircleLabelList"/>
    <dgm:cxn modelId="{4C974345-C7AA-4B61-AD3F-E1F5AFD7AB25}" type="presParOf" srcId="{5A0EB475-7CD7-4EB6-BCE7-15D23041D2B9}" destId="{6B80449C-8D3A-45DA-9825-69FAF0ADBC7C}" srcOrd="1" destOrd="0" presId="urn:microsoft.com/office/officeart/2018/5/layout/IconCircleLabelList"/>
    <dgm:cxn modelId="{1728326B-87BA-44D1-B360-E25570040A04}" type="presParOf" srcId="{5A0EB475-7CD7-4EB6-BCE7-15D23041D2B9}" destId="{908E7E05-5C5B-4047-974D-F392C39075AF}" srcOrd="2" destOrd="0" presId="urn:microsoft.com/office/officeart/2018/5/layout/IconCircleLabelList"/>
    <dgm:cxn modelId="{E245030B-30A6-4015-9B7B-9881CFDD023D}" type="presParOf" srcId="{5A0EB475-7CD7-4EB6-BCE7-15D23041D2B9}" destId="{3EE4CFCC-4CC0-4DD6-9200-0DDF51E9EF5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943256-C390-4390-AF58-978DDA59157C}"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0DB16DD6-4785-4535-A654-C347566B5794}">
      <dgm:prSet/>
      <dgm:spPr/>
      <dgm:t>
        <a:bodyPr/>
        <a:lstStyle/>
        <a:p>
          <a:r>
            <a:rPr lang="en-IN"/>
            <a:t>Python Libraries: BeautifulSoup, Scrapy, Selenium</a:t>
          </a:r>
          <a:endParaRPr lang="en-US"/>
        </a:p>
      </dgm:t>
    </dgm:pt>
    <dgm:pt modelId="{0C511009-9FAC-4662-B6E2-E1FB8117CFCD}" type="parTrans" cxnId="{500DDEAA-DFE9-4103-805A-A946DEB8F9C5}">
      <dgm:prSet/>
      <dgm:spPr/>
      <dgm:t>
        <a:bodyPr/>
        <a:lstStyle/>
        <a:p>
          <a:endParaRPr lang="en-US"/>
        </a:p>
      </dgm:t>
    </dgm:pt>
    <dgm:pt modelId="{1EA3EFFD-61B4-41F3-A0AA-E3A0A5B2F7D3}" type="sibTrans" cxnId="{500DDEAA-DFE9-4103-805A-A946DEB8F9C5}">
      <dgm:prSet/>
      <dgm:spPr/>
      <dgm:t>
        <a:bodyPr/>
        <a:lstStyle/>
        <a:p>
          <a:endParaRPr lang="en-US"/>
        </a:p>
      </dgm:t>
    </dgm:pt>
    <dgm:pt modelId="{C9B890FE-A371-40E5-B656-3A474E27BDC3}">
      <dgm:prSet/>
      <dgm:spPr/>
      <dgm:t>
        <a:bodyPr/>
        <a:lstStyle/>
        <a:p>
          <a:r>
            <a:rPr lang="en-IN"/>
            <a:t>Power Automate </a:t>
          </a:r>
          <a:endParaRPr lang="en-US"/>
        </a:p>
      </dgm:t>
    </dgm:pt>
    <dgm:pt modelId="{AA7EFBBE-455D-4502-8259-BCA87EC41079}" type="parTrans" cxnId="{B8673CD7-FCA3-47C6-8896-277CFB0860C2}">
      <dgm:prSet/>
      <dgm:spPr/>
      <dgm:t>
        <a:bodyPr/>
        <a:lstStyle/>
        <a:p>
          <a:endParaRPr lang="en-US"/>
        </a:p>
      </dgm:t>
    </dgm:pt>
    <dgm:pt modelId="{D59D6CB1-BC9B-4D69-BE74-B138685ACF06}" type="sibTrans" cxnId="{B8673CD7-FCA3-47C6-8896-277CFB0860C2}">
      <dgm:prSet/>
      <dgm:spPr/>
      <dgm:t>
        <a:bodyPr/>
        <a:lstStyle/>
        <a:p>
          <a:endParaRPr lang="en-US"/>
        </a:p>
      </dgm:t>
    </dgm:pt>
    <dgm:pt modelId="{388F3BBD-581A-4074-98F5-D76BE661CD42}">
      <dgm:prSet/>
      <dgm:spPr/>
      <dgm:t>
        <a:bodyPr/>
        <a:lstStyle/>
        <a:p>
          <a:r>
            <a:rPr lang="en-IN"/>
            <a:t>Power UI</a:t>
          </a:r>
          <a:endParaRPr lang="en-US"/>
        </a:p>
      </dgm:t>
    </dgm:pt>
    <dgm:pt modelId="{EF368C3B-9DA0-4AC0-9C5B-98F6AC318C85}" type="parTrans" cxnId="{BED4F3B9-AAA6-4181-8EB3-4A0632AC92BB}">
      <dgm:prSet/>
      <dgm:spPr/>
      <dgm:t>
        <a:bodyPr/>
        <a:lstStyle/>
        <a:p>
          <a:endParaRPr lang="en-US"/>
        </a:p>
      </dgm:t>
    </dgm:pt>
    <dgm:pt modelId="{16BDE060-8263-4FB7-85F8-C82702E93BC0}" type="sibTrans" cxnId="{BED4F3B9-AAA6-4181-8EB3-4A0632AC92BB}">
      <dgm:prSet/>
      <dgm:spPr/>
      <dgm:t>
        <a:bodyPr/>
        <a:lstStyle/>
        <a:p>
          <a:endParaRPr lang="en-US"/>
        </a:p>
      </dgm:t>
    </dgm:pt>
    <dgm:pt modelId="{24D08670-9AFE-4AF1-81E0-E02D497B05F8}" type="pres">
      <dgm:prSet presAssocID="{7F943256-C390-4390-AF58-978DDA59157C}" presName="root" presStyleCnt="0">
        <dgm:presLayoutVars>
          <dgm:dir/>
          <dgm:resizeHandles val="exact"/>
        </dgm:presLayoutVars>
      </dgm:prSet>
      <dgm:spPr/>
    </dgm:pt>
    <dgm:pt modelId="{740D030F-18A3-4AD5-AAE4-0F618A93887A}" type="pres">
      <dgm:prSet presAssocID="{0DB16DD6-4785-4535-A654-C347566B5794}" presName="compNode" presStyleCnt="0"/>
      <dgm:spPr/>
    </dgm:pt>
    <dgm:pt modelId="{DD4A276D-D952-4A40-9826-498C2E0DF910}" type="pres">
      <dgm:prSet presAssocID="{0DB16DD6-4785-4535-A654-C347566B579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grammer"/>
        </a:ext>
      </dgm:extLst>
    </dgm:pt>
    <dgm:pt modelId="{265CE470-1F85-4F1B-8E3E-D064E79C0CF1}" type="pres">
      <dgm:prSet presAssocID="{0DB16DD6-4785-4535-A654-C347566B5794}" presName="spaceRect" presStyleCnt="0"/>
      <dgm:spPr/>
    </dgm:pt>
    <dgm:pt modelId="{A890F1CC-6AD5-480C-952E-E14829D7C55D}" type="pres">
      <dgm:prSet presAssocID="{0DB16DD6-4785-4535-A654-C347566B5794}" presName="textRect" presStyleLbl="revTx" presStyleIdx="0" presStyleCnt="3">
        <dgm:presLayoutVars>
          <dgm:chMax val="1"/>
          <dgm:chPref val="1"/>
        </dgm:presLayoutVars>
      </dgm:prSet>
      <dgm:spPr/>
    </dgm:pt>
    <dgm:pt modelId="{10479B7F-7CB7-40A9-A177-785101AE4BEE}" type="pres">
      <dgm:prSet presAssocID="{1EA3EFFD-61B4-41F3-A0AA-E3A0A5B2F7D3}" presName="sibTrans" presStyleCnt="0"/>
      <dgm:spPr/>
    </dgm:pt>
    <dgm:pt modelId="{D3DF1280-1DE7-46FA-AFD6-63D48B62AD7B}" type="pres">
      <dgm:prSet presAssocID="{C9B890FE-A371-40E5-B656-3A474E27BDC3}" presName="compNode" presStyleCnt="0"/>
      <dgm:spPr/>
    </dgm:pt>
    <dgm:pt modelId="{1425BC79-9BA0-4E2A-AE49-C6469A37AE29}" type="pres">
      <dgm:prSet presAssocID="{C9B890FE-A371-40E5-B656-3A474E27BDC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E453925B-1565-4FC9-9519-814703D0805F}" type="pres">
      <dgm:prSet presAssocID="{C9B890FE-A371-40E5-B656-3A474E27BDC3}" presName="spaceRect" presStyleCnt="0"/>
      <dgm:spPr/>
    </dgm:pt>
    <dgm:pt modelId="{2A6E02F5-9CDC-40A4-99AF-102FFC327BE5}" type="pres">
      <dgm:prSet presAssocID="{C9B890FE-A371-40E5-B656-3A474E27BDC3}" presName="textRect" presStyleLbl="revTx" presStyleIdx="1" presStyleCnt="3">
        <dgm:presLayoutVars>
          <dgm:chMax val="1"/>
          <dgm:chPref val="1"/>
        </dgm:presLayoutVars>
      </dgm:prSet>
      <dgm:spPr/>
    </dgm:pt>
    <dgm:pt modelId="{37F6F0CA-F09E-41F6-8D78-B5C322C550CC}" type="pres">
      <dgm:prSet presAssocID="{D59D6CB1-BC9B-4D69-BE74-B138685ACF06}" presName="sibTrans" presStyleCnt="0"/>
      <dgm:spPr/>
    </dgm:pt>
    <dgm:pt modelId="{656A7314-EF21-44AE-8AFD-851EBD56B1A4}" type="pres">
      <dgm:prSet presAssocID="{388F3BBD-581A-4074-98F5-D76BE661CD42}" presName="compNode" presStyleCnt="0"/>
      <dgm:spPr/>
    </dgm:pt>
    <dgm:pt modelId="{EA72F139-8265-457E-99A0-FD61218B5D9E}" type="pres">
      <dgm:prSet presAssocID="{388F3BBD-581A-4074-98F5-D76BE661CD4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art Phone"/>
        </a:ext>
      </dgm:extLst>
    </dgm:pt>
    <dgm:pt modelId="{F97AD23E-01CE-4982-9A5E-02590367FEB0}" type="pres">
      <dgm:prSet presAssocID="{388F3BBD-581A-4074-98F5-D76BE661CD42}" presName="spaceRect" presStyleCnt="0"/>
      <dgm:spPr/>
    </dgm:pt>
    <dgm:pt modelId="{9965E480-B95C-41E6-B50F-CAA8FB601801}" type="pres">
      <dgm:prSet presAssocID="{388F3BBD-581A-4074-98F5-D76BE661CD42}" presName="textRect" presStyleLbl="revTx" presStyleIdx="2" presStyleCnt="3">
        <dgm:presLayoutVars>
          <dgm:chMax val="1"/>
          <dgm:chPref val="1"/>
        </dgm:presLayoutVars>
      </dgm:prSet>
      <dgm:spPr/>
    </dgm:pt>
  </dgm:ptLst>
  <dgm:cxnLst>
    <dgm:cxn modelId="{D7440310-50DA-4C67-8ABA-82D542115ECF}" type="presOf" srcId="{388F3BBD-581A-4074-98F5-D76BE661CD42}" destId="{9965E480-B95C-41E6-B50F-CAA8FB601801}" srcOrd="0" destOrd="0" presId="urn:microsoft.com/office/officeart/2018/2/layout/IconLabelList"/>
    <dgm:cxn modelId="{DBB3804A-E098-431D-AACE-EF4C9BF6C2AC}" type="presOf" srcId="{C9B890FE-A371-40E5-B656-3A474E27BDC3}" destId="{2A6E02F5-9CDC-40A4-99AF-102FFC327BE5}" srcOrd="0" destOrd="0" presId="urn:microsoft.com/office/officeart/2018/2/layout/IconLabelList"/>
    <dgm:cxn modelId="{8B2B0952-B253-4F2E-9C0C-D4F77476FFE4}" type="presOf" srcId="{0DB16DD6-4785-4535-A654-C347566B5794}" destId="{A890F1CC-6AD5-480C-952E-E14829D7C55D}" srcOrd="0" destOrd="0" presId="urn:microsoft.com/office/officeart/2018/2/layout/IconLabelList"/>
    <dgm:cxn modelId="{0CF1B08B-1981-49AE-BA03-9864FDD4755F}" type="presOf" srcId="{7F943256-C390-4390-AF58-978DDA59157C}" destId="{24D08670-9AFE-4AF1-81E0-E02D497B05F8}" srcOrd="0" destOrd="0" presId="urn:microsoft.com/office/officeart/2018/2/layout/IconLabelList"/>
    <dgm:cxn modelId="{500DDEAA-DFE9-4103-805A-A946DEB8F9C5}" srcId="{7F943256-C390-4390-AF58-978DDA59157C}" destId="{0DB16DD6-4785-4535-A654-C347566B5794}" srcOrd="0" destOrd="0" parTransId="{0C511009-9FAC-4662-B6E2-E1FB8117CFCD}" sibTransId="{1EA3EFFD-61B4-41F3-A0AA-E3A0A5B2F7D3}"/>
    <dgm:cxn modelId="{BED4F3B9-AAA6-4181-8EB3-4A0632AC92BB}" srcId="{7F943256-C390-4390-AF58-978DDA59157C}" destId="{388F3BBD-581A-4074-98F5-D76BE661CD42}" srcOrd="2" destOrd="0" parTransId="{EF368C3B-9DA0-4AC0-9C5B-98F6AC318C85}" sibTransId="{16BDE060-8263-4FB7-85F8-C82702E93BC0}"/>
    <dgm:cxn modelId="{B8673CD7-FCA3-47C6-8896-277CFB0860C2}" srcId="{7F943256-C390-4390-AF58-978DDA59157C}" destId="{C9B890FE-A371-40E5-B656-3A474E27BDC3}" srcOrd="1" destOrd="0" parTransId="{AA7EFBBE-455D-4502-8259-BCA87EC41079}" sibTransId="{D59D6CB1-BC9B-4D69-BE74-B138685ACF06}"/>
    <dgm:cxn modelId="{4DD568CC-CF40-4B47-A547-EAE0802779B7}" type="presParOf" srcId="{24D08670-9AFE-4AF1-81E0-E02D497B05F8}" destId="{740D030F-18A3-4AD5-AAE4-0F618A93887A}" srcOrd="0" destOrd="0" presId="urn:microsoft.com/office/officeart/2018/2/layout/IconLabelList"/>
    <dgm:cxn modelId="{1769663F-FC9A-4F53-8467-D0764413CF57}" type="presParOf" srcId="{740D030F-18A3-4AD5-AAE4-0F618A93887A}" destId="{DD4A276D-D952-4A40-9826-498C2E0DF910}" srcOrd="0" destOrd="0" presId="urn:microsoft.com/office/officeart/2018/2/layout/IconLabelList"/>
    <dgm:cxn modelId="{7D176CC9-3D16-43B5-843D-5666389BD02E}" type="presParOf" srcId="{740D030F-18A3-4AD5-AAE4-0F618A93887A}" destId="{265CE470-1F85-4F1B-8E3E-D064E79C0CF1}" srcOrd="1" destOrd="0" presId="urn:microsoft.com/office/officeart/2018/2/layout/IconLabelList"/>
    <dgm:cxn modelId="{AD3EF17B-3452-4F9C-9893-2558CCBE6D7B}" type="presParOf" srcId="{740D030F-18A3-4AD5-AAE4-0F618A93887A}" destId="{A890F1CC-6AD5-480C-952E-E14829D7C55D}" srcOrd="2" destOrd="0" presId="urn:microsoft.com/office/officeart/2018/2/layout/IconLabelList"/>
    <dgm:cxn modelId="{C2B63DE9-F620-495B-8B57-6405E66B70ED}" type="presParOf" srcId="{24D08670-9AFE-4AF1-81E0-E02D497B05F8}" destId="{10479B7F-7CB7-40A9-A177-785101AE4BEE}" srcOrd="1" destOrd="0" presId="urn:microsoft.com/office/officeart/2018/2/layout/IconLabelList"/>
    <dgm:cxn modelId="{BB03994A-E6D6-4C0A-8824-2E5650F7BF39}" type="presParOf" srcId="{24D08670-9AFE-4AF1-81E0-E02D497B05F8}" destId="{D3DF1280-1DE7-46FA-AFD6-63D48B62AD7B}" srcOrd="2" destOrd="0" presId="urn:microsoft.com/office/officeart/2018/2/layout/IconLabelList"/>
    <dgm:cxn modelId="{04E135F2-7DC2-432B-AC9E-B456C447BF3D}" type="presParOf" srcId="{D3DF1280-1DE7-46FA-AFD6-63D48B62AD7B}" destId="{1425BC79-9BA0-4E2A-AE49-C6469A37AE29}" srcOrd="0" destOrd="0" presId="urn:microsoft.com/office/officeart/2018/2/layout/IconLabelList"/>
    <dgm:cxn modelId="{D17DD861-F91B-4311-9D55-F0006A3D2425}" type="presParOf" srcId="{D3DF1280-1DE7-46FA-AFD6-63D48B62AD7B}" destId="{E453925B-1565-4FC9-9519-814703D0805F}" srcOrd="1" destOrd="0" presId="urn:microsoft.com/office/officeart/2018/2/layout/IconLabelList"/>
    <dgm:cxn modelId="{CB92E616-CA18-4AEF-ADBA-CD0FCED7EE6B}" type="presParOf" srcId="{D3DF1280-1DE7-46FA-AFD6-63D48B62AD7B}" destId="{2A6E02F5-9CDC-40A4-99AF-102FFC327BE5}" srcOrd="2" destOrd="0" presId="urn:microsoft.com/office/officeart/2018/2/layout/IconLabelList"/>
    <dgm:cxn modelId="{43A9D6FA-07F4-4EA9-9634-34DF71DEAF75}" type="presParOf" srcId="{24D08670-9AFE-4AF1-81E0-E02D497B05F8}" destId="{37F6F0CA-F09E-41F6-8D78-B5C322C550CC}" srcOrd="3" destOrd="0" presId="urn:microsoft.com/office/officeart/2018/2/layout/IconLabelList"/>
    <dgm:cxn modelId="{A88A0275-121E-459F-81A0-7EFCEE0DE2C7}" type="presParOf" srcId="{24D08670-9AFE-4AF1-81E0-E02D497B05F8}" destId="{656A7314-EF21-44AE-8AFD-851EBD56B1A4}" srcOrd="4" destOrd="0" presId="urn:microsoft.com/office/officeart/2018/2/layout/IconLabelList"/>
    <dgm:cxn modelId="{DFA33013-333D-4D89-8046-23A79DDE2A20}" type="presParOf" srcId="{656A7314-EF21-44AE-8AFD-851EBD56B1A4}" destId="{EA72F139-8265-457E-99A0-FD61218B5D9E}" srcOrd="0" destOrd="0" presId="urn:microsoft.com/office/officeart/2018/2/layout/IconLabelList"/>
    <dgm:cxn modelId="{9B34D5EC-0CAE-41AA-8A79-DBCCC71593AF}" type="presParOf" srcId="{656A7314-EF21-44AE-8AFD-851EBD56B1A4}" destId="{F97AD23E-01CE-4982-9A5E-02590367FEB0}" srcOrd="1" destOrd="0" presId="urn:microsoft.com/office/officeart/2018/2/layout/IconLabelList"/>
    <dgm:cxn modelId="{F3437B0C-107C-467A-BEB8-93CBC560143C}" type="presParOf" srcId="{656A7314-EF21-44AE-8AFD-851EBD56B1A4}" destId="{9965E480-B95C-41E6-B50F-CAA8FB60180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33977-C984-46EF-967F-15A5277B0500}">
      <dsp:nvSpPr>
        <dsp:cNvPr id="0" name=""/>
        <dsp:cNvSpPr/>
      </dsp:nvSpPr>
      <dsp:spPr>
        <a:xfrm>
          <a:off x="851414" y="664819"/>
          <a:ext cx="1237744" cy="12377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92E2068-C835-495F-B73F-07011D203C75}">
      <dsp:nvSpPr>
        <dsp:cNvPr id="0" name=""/>
        <dsp:cNvSpPr/>
      </dsp:nvSpPr>
      <dsp:spPr>
        <a:xfrm>
          <a:off x="95014" y="2311614"/>
          <a:ext cx="2750544"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dirty="0"/>
            <a:t>Robotic process automation (RPA) is a form of business process automation that is based on software robots (bots) or artificial intelligence (AI) agents. It is sometimes referred to as software robotics (not to be confused with robot software).</a:t>
          </a:r>
        </a:p>
      </dsp:txBody>
      <dsp:txXfrm>
        <a:off x="95014" y="2311614"/>
        <a:ext cx="2750544" cy="1080000"/>
      </dsp:txXfrm>
    </dsp:sp>
    <dsp:sp modelId="{B1446657-60A8-4ADF-8903-3B9612972568}">
      <dsp:nvSpPr>
        <dsp:cNvPr id="0" name=""/>
        <dsp:cNvSpPr/>
      </dsp:nvSpPr>
      <dsp:spPr>
        <a:xfrm>
          <a:off x="4083303" y="664819"/>
          <a:ext cx="1237744" cy="12377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03C6DF-B1A8-4C54-A4A4-1044FA35F6AC}">
      <dsp:nvSpPr>
        <dsp:cNvPr id="0" name=""/>
        <dsp:cNvSpPr/>
      </dsp:nvSpPr>
      <dsp:spPr>
        <a:xfrm>
          <a:off x="3326904" y="2311614"/>
          <a:ext cx="2750544"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There are varied human tasks that are repeated daily, which do not require intelligent working or processing such tasks can be automated using RPA.</a:t>
          </a:r>
        </a:p>
      </dsp:txBody>
      <dsp:txXfrm>
        <a:off x="3326904" y="2311614"/>
        <a:ext cx="2750544" cy="1080000"/>
      </dsp:txXfrm>
    </dsp:sp>
    <dsp:sp modelId="{63027828-4A5B-43AB-BE38-5C6D1521FF1C}">
      <dsp:nvSpPr>
        <dsp:cNvPr id="0" name=""/>
        <dsp:cNvSpPr/>
      </dsp:nvSpPr>
      <dsp:spPr>
        <a:xfrm>
          <a:off x="7315192" y="664819"/>
          <a:ext cx="1237744" cy="12377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0FF892A-4158-4E3A-BDB5-7B29634018C1}">
      <dsp:nvSpPr>
        <dsp:cNvPr id="0" name=""/>
        <dsp:cNvSpPr/>
      </dsp:nvSpPr>
      <dsp:spPr>
        <a:xfrm>
          <a:off x="6558793" y="2311614"/>
          <a:ext cx="2750544"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Ex. Opening a browser, going to a stock market website such as BSE/NSE and getting stock data. Such a task can be automated using RPA.</a:t>
          </a:r>
        </a:p>
      </dsp:txBody>
      <dsp:txXfrm>
        <a:off x="6558793" y="2311614"/>
        <a:ext cx="2750544" cy="108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CDAE8-42D2-4095-9A81-5366F8951AEC}">
      <dsp:nvSpPr>
        <dsp:cNvPr id="0" name=""/>
        <dsp:cNvSpPr/>
      </dsp:nvSpPr>
      <dsp:spPr>
        <a:xfrm>
          <a:off x="1118684" y="14638"/>
          <a:ext cx="1784250" cy="17842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0247DC-CBFD-4AA0-932F-ADC793B460B6}">
      <dsp:nvSpPr>
        <dsp:cNvPr id="0" name=""/>
        <dsp:cNvSpPr/>
      </dsp:nvSpPr>
      <dsp:spPr>
        <a:xfrm>
          <a:off x="1498934" y="394888"/>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7B2330D-FD94-44FE-80EB-91EE7802B7F3}">
      <dsp:nvSpPr>
        <dsp:cNvPr id="0" name=""/>
        <dsp:cNvSpPr/>
      </dsp:nvSpPr>
      <dsp:spPr>
        <a:xfrm>
          <a:off x="548309" y="2354638"/>
          <a:ext cx="29250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0" i="0" kern="1200"/>
            <a:t>Collection of Inputs: RPA can be trained to collect data as input from any digital source.</a:t>
          </a:r>
          <a:endParaRPr lang="en-US" sz="1100" kern="1200"/>
        </a:p>
      </dsp:txBody>
      <dsp:txXfrm>
        <a:off x="548309" y="2354638"/>
        <a:ext cx="2925000" cy="1035000"/>
      </dsp:txXfrm>
    </dsp:sp>
    <dsp:sp modelId="{E85172D5-B6A7-475E-B6C7-12E2F3DCDD49}">
      <dsp:nvSpPr>
        <dsp:cNvPr id="0" name=""/>
        <dsp:cNvSpPr/>
      </dsp:nvSpPr>
      <dsp:spPr>
        <a:xfrm>
          <a:off x="4555559" y="14638"/>
          <a:ext cx="1784250" cy="17842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B1E24C-89F9-44D1-B926-2330AF17F35C}">
      <dsp:nvSpPr>
        <dsp:cNvPr id="0" name=""/>
        <dsp:cNvSpPr/>
      </dsp:nvSpPr>
      <dsp:spPr>
        <a:xfrm>
          <a:off x="4935809" y="394888"/>
          <a:ext cx="1023750" cy="1023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4321F1-933E-4ED0-85FD-3AF4171285B4}">
      <dsp:nvSpPr>
        <dsp:cNvPr id="0" name=""/>
        <dsp:cNvSpPr/>
      </dsp:nvSpPr>
      <dsp:spPr>
        <a:xfrm>
          <a:off x="3985184" y="2354638"/>
          <a:ext cx="29250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0" i="0" kern="1200"/>
            <a:t>Processing of raw data collected: RPA has a strong processing engine, coupled with Artificial Intelligence and Machine Learning, it can process volumes of data with unmatched speed and without any errors.</a:t>
          </a:r>
          <a:endParaRPr lang="en-US" sz="1100" kern="1200"/>
        </a:p>
      </dsp:txBody>
      <dsp:txXfrm>
        <a:off x="3985184" y="2354638"/>
        <a:ext cx="2925000" cy="1035000"/>
      </dsp:txXfrm>
    </dsp:sp>
    <dsp:sp modelId="{22FAD861-3791-49D2-940B-84D3F20D050D}">
      <dsp:nvSpPr>
        <dsp:cNvPr id="0" name=""/>
        <dsp:cNvSpPr/>
      </dsp:nvSpPr>
      <dsp:spPr>
        <a:xfrm>
          <a:off x="7992435" y="14638"/>
          <a:ext cx="1784250" cy="178425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80449C-8D3A-45DA-9825-69FAF0ADBC7C}">
      <dsp:nvSpPr>
        <dsp:cNvPr id="0" name=""/>
        <dsp:cNvSpPr/>
      </dsp:nvSpPr>
      <dsp:spPr>
        <a:xfrm>
          <a:off x="8372685" y="394888"/>
          <a:ext cx="1023750" cy="1023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EE4CFCC-4CC0-4DD6-9200-0DDF51E9EF58}">
      <dsp:nvSpPr>
        <dsp:cNvPr id="0" name=""/>
        <dsp:cNvSpPr/>
      </dsp:nvSpPr>
      <dsp:spPr>
        <a:xfrm>
          <a:off x="7422060" y="2354638"/>
          <a:ext cx="29250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0" i="0" kern="1200" dirty="0"/>
            <a:t>Entering/ Presenting/ publishing the data in the Target application: RPA can use the processed data for variety of ways including:</a:t>
          </a:r>
          <a:endParaRPr lang="en-US" sz="1100" kern="1200" dirty="0"/>
        </a:p>
      </dsp:txBody>
      <dsp:txXfrm>
        <a:off x="7422060" y="2354638"/>
        <a:ext cx="2925000" cy="1035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A276D-D952-4A40-9826-498C2E0DF910}">
      <dsp:nvSpPr>
        <dsp:cNvPr id="0" name=""/>
        <dsp:cNvSpPr/>
      </dsp:nvSpPr>
      <dsp:spPr>
        <a:xfrm>
          <a:off x="938072" y="425888"/>
          <a:ext cx="1449518" cy="14495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890F1CC-6AD5-480C-952E-E14829D7C55D}">
      <dsp:nvSpPr>
        <dsp:cNvPr id="0" name=""/>
        <dsp:cNvSpPr/>
      </dsp:nvSpPr>
      <dsp:spPr>
        <a:xfrm>
          <a:off x="52256" y="2258388"/>
          <a:ext cx="322115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IN" sz="1700" kern="1200"/>
            <a:t>Python Libraries: BeautifulSoup, Scrapy, Selenium</a:t>
          </a:r>
          <a:endParaRPr lang="en-US" sz="1700" kern="1200"/>
        </a:p>
      </dsp:txBody>
      <dsp:txXfrm>
        <a:off x="52256" y="2258388"/>
        <a:ext cx="3221151" cy="720000"/>
      </dsp:txXfrm>
    </dsp:sp>
    <dsp:sp modelId="{1425BC79-9BA0-4E2A-AE49-C6469A37AE29}">
      <dsp:nvSpPr>
        <dsp:cNvPr id="0" name=""/>
        <dsp:cNvSpPr/>
      </dsp:nvSpPr>
      <dsp:spPr>
        <a:xfrm>
          <a:off x="4722925" y="425888"/>
          <a:ext cx="1449518" cy="14495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A6E02F5-9CDC-40A4-99AF-102FFC327BE5}">
      <dsp:nvSpPr>
        <dsp:cNvPr id="0" name=""/>
        <dsp:cNvSpPr/>
      </dsp:nvSpPr>
      <dsp:spPr>
        <a:xfrm>
          <a:off x="3837109" y="2258388"/>
          <a:ext cx="322115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IN" sz="1700" kern="1200"/>
            <a:t>Power Automate </a:t>
          </a:r>
          <a:endParaRPr lang="en-US" sz="1700" kern="1200"/>
        </a:p>
      </dsp:txBody>
      <dsp:txXfrm>
        <a:off x="3837109" y="2258388"/>
        <a:ext cx="3221151" cy="720000"/>
      </dsp:txXfrm>
    </dsp:sp>
    <dsp:sp modelId="{EA72F139-8265-457E-99A0-FD61218B5D9E}">
      <dsp:nvSpPr>
        <dsp:cNvPr id="0" name=""/>
        <dsp:cNvSpPr/>
      </dsp:nvSpPr>
      <dsp:spPr>
        <a:xfrm>
          <a:off x="8507778" y="425888"/>
          <a:ext cx="1449518" cy="14495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65E480-B95C-41E6-B50F-CAA8FB601801}">
      <dsp:nvSpPr>
        <dsp:cNvPr id="0" name=""/>
        <dsp:cNvSpPr/>
      </dsp:nvSpPr>
      <dsp:spPr>
        <a:xfrm>
          <a:off x="7621962" y="2258388"/>
          <a:ext cx="322115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IN" sz="1700" kern="1200"/>
            <a:t>Power UI</a:t>
          </a:r>
          <a:endParaRPr lang="en-US" sz="1700" kern="1200"/>
        </a:p>
      </dsp:txBody>
      <dsp:txXfrm>
        <a:off x="7621962" y="2258388"/>
        <a:ext cx="3221151"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897D9B5F-C47F-4F1B-B276-1603A7F52211}" type="datetimeFigureOut">
              <a:rPr lang="en-IN" smtClean="0"/>
              <a:t>10-06-2024</a:t>
            </a:fld>
            <a:endParaRPr lang="en-IN"/>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5C9BE0A2-27C3-4CD4-BAEE-89120C010F6A}" type="slidenum">
              <a:rPr lang="en-IN" smtClean="0"/>
              <a:t>‹#›</a:t>
            </a:fld>
            <a:endParaRPr lang="en-IN"/>
          </a:p>
        </p:txBody>
      </p:sp>
    </p:spTree>
    <p:extLst>
      <p:ext uri="{BB962C8B-B14F-4D97-AF65-F5344CB8AC3E}">
        <p14:creationId xmlns:p14="http://schemas.microsoft.com/office/powerpoint/2010/main" val="550188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RPA WORK? RPA mirrors the way humans carry out their tasks. RPA is sort of “Record and Playback”. The simplest RPA BOT can be created by recording clicks and keystrokes of the Users when they interact with applications. RPA can then schedule all such tasks sequentially to automate a complete process. There are various tools and technology available for RPA to automate business processes. These tools/ technology can be effectively used to automate mundane repetitive tasks. The technology to be selected depends on the complexity of the tasks to be automated.</a:t>
            </a:r>
          </a:p>
          <a:p>
            <a:endParaRPr lang="en-US" dirty="0"/>
          </a:p>
          <a:p>
            <a:r>
              <a:rPr lang="en-IN" dirty="0"/>
              <a:t>WHERE DOES RPA WORK?</a:t>
            </a:r>
            <a:endParaRPr lang="en-US" dirty="0"/>
          </a:p>
          <a:p>
            <a:r>
              <a:rPr lang="en-US" dirty="0"/>
              <a:t>Rules-driven: Processes that are rules-based and consistent are good candidates. Repetitive in Nature: Manual and repetitive tasks are the right processes. Data Intensive: Tasks that involve systematic churning of voluminous data. Electronic Trigger: Processes that commence on receiving electronic data files. High error rates: Tasks that involve paper-based data entry or are interdependent. Manual Calculations: Laborious tasks involving manual calculation of results, where one error leads to another. Out-of-Hours jobs: Seasonal work overloads, round-the-clock tasks, which involve resolving complaints, orders, etc. Electronic Start/End points: Processes involving digital inputs/outputs with intermittent manual steps. High Compliance: Processes that require audit proofs for regulatory compliance. Validations: Tasks involving multiple systems where validations are required at each synapse. Huge number of resources: Tasks involving many resources and multi-step processes</a:t>
            </a:r>
            <a:endParaRPr lang="en-IN" dirty="0"/>
          </a:p>
        </p:txBody>
      </p:sp>
      <p:sp>
        <p:nvSpPr>
          <p:cNvPr id="4" name="Slide Number Placeholder 3"/>
          <p:cNvSpPr>
            <a:spLocks noGrp="1"/>
          </p:cNvSpPr>
          <p:nvPr>
            <p:ph type="sldNum" sz="quarter" idx="5"/>
          </p:nvPr>
        </p:nvSpPr>
        <p:spPr/>
        <p:txBody>
          <a:bodyPr/>
          <a:lstStyle/>
          <a:p>
            <a:fld id="{5C9BE0A2-27C3-4CD4-BAEE-89120C010F6A}" type="slidenum">
              <a:rPr lang="en-IN" smtClean="0"/>
              <a:t>6</a:t>
            </a:fld>
            <a:endParaRPr lang="en-IN"/>
          </a:p>
        </p:txBody>
      </p:sp>
    </p:spTree>
    <p:extLst>
      <p:ext uri="{BB962C8B-B14F-4D97-AF65-F5344CB8AC3E}">
        <p14:creationId xmlns:p14="http://schemas.microsoft.com/office/powerpoint/2010/main" val="234791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102A82-AE7C-45F5-9F5C-E619A44A13EE}" type="datetimeFigureOut">
              <a:rPr lang="en-IN" smtClean="0"/>
              <a:t>10-06-2024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29D8821-A08D-4FD1-9920-D4EAA41064EC}" type="slidenum">
              <a:rPr lang="en-IN" smtClean="0"/>
              <a:t>‹#›</a:t>
            </a:fld>
            <a:endParaRPr lang="en-IN"/>
          </a:p>
        </p:txBody>
      </p:sp>
    </p:spTree>
    <p:extLst>
      <p:ext uri="{BB962C8B-B14F-4D97-AF65-F5344CB8AC3E}">
        <p14:creationId xmlns:p14="http://schemas.microsoft.com/office/powerpoint/2010/main" val="1553417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102A82-AE7C-45F5-9F5C-E619A44A13EE}" type="datetimeFigureOut">
              <a:rPr lang="en-IN" smtClean="0"/>
              <a:t>10-06-2024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29D8821-A08D-4FD1-9920-D4EAA41064EC}" type="slidenum">
              <a:rPr lang="en-IN" smtClean="0"/>
              <a:t>‹#›</a:t>
            </a:fld>
            <a:endParaRPr lang="en-IN"/>
          </a:p>
        </p:txBody>
      </p:sp>
    </p:spTree>
    <p:extLst>
      <p:ext uri="{BB962C8B-B14F-4D97-AF65-F5344CB8AC3E}">
        <p14:creationId xmlns:p14="http://schemas.microsoft.com/office/powerpoint/2010/main" val="898659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5102A82-AE7C-45F5-9F5C-E619A44A13EE}" type="datetimeFigureOut">
              <a:rPr lang="en-IN" smtClean="0"/>
              <a:t>10-06-2024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29D8821-A08D-4FD1-9920-D4EAA41064EC}" type="slidenum">
              <a:rPr lang="en-IN" smtClean="0"/>
              <a:t>‹#›</a:t>
            </a:fld>
            <a:endParaRPr lang="en-IN"/>
          </a:p>
        </p:txBody>
      </p:sp>
    </p:spTree>
    <p:extLst>
      <p:ext uri="{BB962C8B-B14F-4D97-AF65-F5344CB8AC3E}">
        <p14:creationId xmlns:p14="http://schemas.microsoft.com/office/powerpoint/2010/main" val="3576108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5102A82-AE7C-45F5-9F5C-E619A44A13EE}" type="datetimeFigureOut">
              <a:rPr lang="en-IN" smtClean="0"/>
              <a:t>10-06-2024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29D8821-A08D-4FD1-9920-D4EAA41064EC}" type="slidenum">
              <a:rPr lang="en-IN" smtClean="0"/>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86277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102A82-AE7C-45F5-9F5C-E619A44A13EE}" type="datetimeFigureOut">
              <a:rPr lang="en-IN" smtClean="0"/>
              <a:t>10-06-2024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29D8821-A08D-4FD1-9920-D4EAA41064EC}" type="slidenum">
              <a:rPr lang="en-IN" smtClean="0"/>
              <a:t>‹#›</a:t>
            </a:fld>
            <a:endParaRPr lang="en-IN"/>
          </a:p>
        </p:txBody>
      </p:sp>
    </p:spTree>
    <p:extLst>
      <p:ext uri="{BB962C8B-B14F-4D97-AF65-F5344CB8AC3E}">
        <p14:creationId xmlns:p14="http://schemas.microsoft.com/office/powerpoint/2010/main" val="1521528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5102A82-AE7C-45F5-9F5C-E619A44A13EE}" type="datetimeFigureOut">
              <a:rPr lang="en-IN" smtClean="0"/>
              <a:t>10-06-2024</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29D8821-A08D-4FD1-9920-D4EAA41064EC}" type="slidenum">
              <a:rPr lang="en-IN" smtClean="0"/>
              <a:t>‹#›</a:t>
            </a:fld>
            <a:endParaRPr lang="en-IN"/>
          </a:p>
        </p:txBody>
      </p:sp>
    </p:spTree>
    <p:extLst>
      <p:ext uri="{BB962C8B-B14F-4D97-AF65-F5344CB8AC3E}">
        <p14:creationId xmlns:p14="http://schemas.microsoft.com/office/powerpoint/2010/main" val="1000174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5102A82-AE7C-45F5-9F5C-E619A44A13EE}" type="datetimeFigureOut">
              <a:rPr lang="en-IN" smtClean="0"/>
              <a:t>10-06-2024</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29D8821-A08D-4FD1-9920-D4EAA41064EC}" type="slidenum">
              <a:rPr lang="en-IN" smtClean="0"/>
              <a:t>‹#›</a:t>
            </a:fld>
            <a:endParaRPr lang="en-IN"/>
          </a:p>
        </p:txBody>
      </p:sp>
    </p:spTree>
    <p:extLst>
      <p:ext uri="{BB962C8B-B14F-4D97-AF65-F5344CB8AC3E}">
        <p14:creationId xmlns:p14="http://schemas.microsoft.com/office/powerpoint/2010/main" val="976999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02A82-AE7C-45F5-9F5C-E619A44A13EE}" type="datetimeFigureOut">
              <a:rPr lang="en-IN" smtClean="0"/>
              <a:t>10-06-2024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29D8821-A08D-4FD1-9920-D4EAA41064EC}" type="slidenum">
              <a:rPr lang="en-IN" smtClean="0"/>
              <a:t>‹#›</a:t>
            </a:fld>
            <a:endParaRPr lang="en-IN"/>
          </a:p>
        </p:txBody>
      </p:sp>
    </p:spTree>
    <p:extLst>
      <p:ext uri="{BB962C8B-B14F-4D97-AF65-F5344CB8AC3E}">
        <p14:creationId xmlns:p14="http://schemas.microsoft.com/office/powerpoint/2010/main" val="389444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102A82-AE7C-45F5-9F5C-E619A44A13EE}" type="datetimeFigureOut">
              <a:rPr lang="en-IN" smtClean="0"/>
              <a:t>10-06-2024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29D8821-A08D-4FD1-9920-D4EAA41064EC}" type="slidenum">
              <a:rPr lang="en-IN" smtClean="0"/>
              <a:t>‹#›</a:t>
            </a:fld>
            <a:endParaRPr lang="en-IN"/>
          </a:p>
        </p:txBody>
      </p:sp>
    </p:spTree>
    <p:extLst>
      <p:ext uri="{BB962C8B-B14F-4D97-AF65-F5344CB8AC3E}">
        <p14:creationId xmlns:p14="http://schemas.microsoft.com/office/powerpoint/2010/main" val="126828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5102A82-AE7C-45F5-9F5C-E619A44A13EE}" type="datetimeFigureOut">
              <a:rPr lang="en-IN" smtClean="0"/>
              <a:t>10-06-2024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29D8821-A08D-4FD1-9920-D4EAA41064EC}" type="slidenum">
              <a:rPr lang="en-IN" smtClean="0"/>
              <a:t>‹#›</a:t>
            </a:fld>
            <a:endParaRPr lang="en-IN"/>
          </a:p>
        </p:txBody>
      </p:sp>
    </p:spTree>
    <p:extLst>
      <p:ext uri="{BB962C8B-B14F-4D97-AF65-F5344CB8AC3E}">
        <p14:creationId xmlns:p14="http://schemas.microsoft.com/office/powerpoint/2010/main" val="2647790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102A82-AE7C-45F5-9F5C-E619A44A13EE}" type="datetimeFigureOut">
              <a:rPr lang="en-IN" smtClean="0"/>
              <a:t>10-06-2024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29D8821-A08D-4FD1-9920-D4EAA41064EC}" type="slidenum">
              <a:rPr lang="en-IN" smtClean="0"/>
              <a:t>‹#›</a:t>
            </a:fld>
            <a:endParaRPr lang="en-IN"/>
          </a:p>
        </p:txBody>
      </p:sp>
    </p:spTree>
    <p:extLst>
      <p:ext uri="{BB962C8B-B14F-4D97-AF65-F5344CB8AC3E}">
        <p14:creationId xmlns:p14="http://schemas.microsoft.com/office/powerpoint/2010/main" val="3388515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102A82-AE7C-45F5-9F5C-E619A44A13EE}" type="datetimeFigureOut">
              <a:rPr lang="en-IN" smtClean="0"/>
              <a:t>10-06-2024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29D8821-A08D-4FD1-9920-D4EAA41064EC}" type="slidenum">
              <a:rPr lang="en-IN" smtClean="0"/>
              <a:t>‹#›</a:t>
            </a:fld>
            <a:endParaRPr lang="en-IN"/>
          </a:p>
        </p:txBody>
      </p:sp>
    </p:spTree>
    <p:extLst>
      <p:ext uri="{BB962C8B-B14F-4D97-AF65-F5344CB8AC3E}">
        <p14:creationId xmlns:p14="http://schemas.microsoft.com/office/powerpoint/2010/main" val="37066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102A82-AE7C-45F5-9F5C-E619A44A13EE}" type="datetimeFigureOut">
              <a:rPr lang="en-IN" smtClean="0"/>
              <a:t>10-06-2024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29D8821-A08D-4FD1-9920-D4EAA41064EC}" type="slidenum">
              <a:rPr lang="en-IN" smtClean="0"/>
              <a:t>‹#›</a:t>
            </a:fld>
            <a:endParaRPr lang="en-IN"/>
          </a:p>
        </p:txBody>
      </p:sp>
    </p:spTree>
    <p:extLst>
      <p:ext uri="{BB962C8B-B14F-4D97-AF65-F5344CB8AC3E}">
        <p14:creationId xmlns:p14="http://schemas.microsoft.com/office/powerpoint/2010/main" val="187116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5102A82-AE7C-45F5-9F5C-E619A44A13EE}" type="datetimeFigureOut">
              <a:rPr lang="en-IN" smtClean="0"/>
              <a:t>10-06-2024</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329D8821-A08D-4FD1-9920-D4EAA41064EC}" type="slidenum">
              <a:rPr lang="en-IN" smtClean="0"/>
              <a:t>‹#›</a:t>
            </a:fld>
            <a:endParaRPr lang="en-IN"/>
          </a:p>
        </p:txBody>
      </p:sp>
    </p:spTree>
    <p:extLst>
      <p:ext uri="{BB962C8B-B14F-4D97-AF65-F5344CB8AC3E}">
        <p14:creationId xmlns:p14="http://schemas.microsoft.com/office/powerpoint/2010/main" val="375705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5102A82-AE7C-45F5-9F5C-E619A44A13EE}" type="datetimeFigureOut">
              <a:rPr lang="en-IN" smtClean="0"/>
              <a:t>10-06-2024</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329D8821-A08D-4FD1-9920-D4EAA41064EC}" type="slidenum">
              <a:rPr lang="en-IN" smtClean="0"/>
              <a:t>‹#›</a:t>
            </a:fld>
            <a:endParaRPr lang="en-IN"/>
          </a:p>
        </p:txBody>
      </p:sp>
    </p:spTree>
    <p:extLst>
      <p:ext uri="{BB962C8B-B14F-4D97-AF65-F5344CB8AC3E}">
        <p14:creationId xmlns:p14="http://schemas.microsoft.com/office/powerpoint/2010/main" val="3120717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5102A82-AE7C-45F5-9F5C-E619A44A13EE}" type="datetimeFigureOut">
              <a:rPr lang="en-IN" smtClean="0"/>
              <a:t>10-06-2024</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329D8821-A08D-4FD1-9920-D4EAA41064EC}" type="slidenum">
              <a:rPr lang="en-IN" smtClean="0"/>
              <a:t>‹#›</a:t>
            </a:fld>
            <a:endParaRPr lang="en-IN"/>
          </a:p>
        </p:txBody>
      </p:sp>
    </p:spTree>
    <p:extLst>
      <p:ext uri="{BB962C8B-B14F-4D97-AF65-F5344CB8AC3E}">
        <p14:creationId xmlns:p14="http://schemas.microsoft.com/office/powerpoint/2010/main" val="648885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102A82-AE7C-45F5-9F5C-E619A44A13EE}" type="datetimeFigureOut">
              <a:rPr lang="en-IN" smtClean="0"/>
              <a:t>10-06-2024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29D8821-A08D-4FD1-9920-D4EAA41064EC}" type="slidenum">
              <a:rPr lang="en-IN" smtClean="0"/>
              <a:t>‹#›</a:t>
            </a:fld>
            <a:endParaRPr lang="en-IN"/>
          </a:p>
        </p:txBody>
      </p:sp>
    </p:spTree>
    <p:extLst>
      <p:ext uri="{BB962C8B-B14F-4D97-AF65-F5344CB8AC3E}">
        <p14:creationId xmlns:p14="http://schemas.microsoft.com/office/powerpoint/2010/main" val="264372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5102A82-AE7C-45F5-9F5C-E619A44A13EE}" type="datetimeFigureOut">
              <a:rPr lang="en-IN" smtClean="0"/>
              <a:t>10-06-2024</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29D8821-A08D-4FD1-9920-D4EAA41064EC}" type="slidenum">
              <a:rPr lang="en-IN" smtClean="0"/>
              <a:t>‹#›</a:t>
            </a:fld>
            <a:endParaRPr lang="en-IN"/>
          </a:p>
        </p:txBody>
      </p:sp>
    </p:spTree>
    <p:extLst>
      <p:ext uri="{BB962C8B-B14F-4D97-AF65-F5344CB8AC3E}">
        <p14:creationId xmlns:p14="http://schemas.microsoft.com/office/powerpoint/2010/main" val="303108486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descr="Machine in a laboratory">
            <a:extLst>
              <a:ext uri="{FF2B5EF4-FFF2-40B4-BE49-F238E27FC236}">
                <a16:creationId xmlns:a16="http://schemas.microsoft.com/office/drawing/2014/main" id="{8A87BCAB-C910-4B06-448D-A263129524F3}"/>
              </a:ext>
            </a:extLst>
          </p:cNvPr>
          <p:cNvPicPr>
            <a:picLocks noChangeAspect="1"/>
          </p:cNvPicPr>
          <p:nvPr/>
        </p:nvPicPr>
        <p:blipFill rotWithShape="1">
          <a:blip r:embed="rId3">
            <a:duotone>
              <a:prstClr val="black"/>
              <a:schemeClr val="accent5">
                <a:tint val="45000"/>
                <a:satMod val="400000"/>
              </a:schemeClr>
            </a:duotone>
            <a:alphaModFix amt="25000"/>
          </a:blip>
          <a:srcRect t="23391" r="9091"/>
          <a:stretch/>
        </p:blipFill>
        <p:spPr>
          <a:xfrm>
            <a:off x="20" y="10"/>
            <a:ext cx="12191980" cy="6857990"/>
          </a:xfrm>
          <a:prstGeom prst="rect">
            <a:avLst/>
          </a:prstGeom>
        </p:spPr>
      </p:pic>
      <p:sp>
        <p:nvSpPr>
          <p:cNvPr id="2" name="Title 1">
            <a:extLst>
              <a:ext uri="{FF2B5EF4-FFF2-40B4-BE49-F238E27FC236}">
                <a16:creationId xmlns:a16="http://schemas.microsoft.com/office/drawing/2014/main" id="{BD8CA2EC-1B35-3497-3DB4-970216769C33}"/>
              </a:ext>
            </a:extLst>
          </p:cNvPr>
          <p:cNvSpPr>
            <a:spLocks noGrp="1"/>
          </p:cNvSpPr>
          <p:nvPr>
            <p:ph type="ctrTitle"/>
          </p:nvPr>
        </p:nvSpPr>
        <p:spPr>
          <a:xfrm>
            <a:off x="1154955" y="1447800"/>
            <a:ext cx="8825658" cy="3329581"/>
          </a:xfrm>
        </p:spPr>
        <p:txBody>
          <a:bodyPr>
            <a:normAutofit/>
          </a:bodyPr>
          <a:lstStyle/>
          <a:p>
            <a:r>
              <a:rPr lang="en-US" sz="6700" dirty="0"/>
              <a:t>Robotic Process Automation (RPA)</a:t>
            </a:r>
            <a:br>
              <a:rPr lang="en-US" sz="6700" dirty="0"/>
            </a:br>
            <a:r>
              <a:rPr lang="en-US" sz="6700" dirty="0"/>
              <a:t>Opportunity for CA's</a:t>
            </a:r>
            <a:endParaRPr lang="en-IN" sz="6700" dirty="0"/>
          </a:p>
        </p:txBody>
      </p:sp>
      <p:sp>
        <p:nvSpPr>
          <p:cNvPr id="3" name="Subtitle 2">
            <a:extLst>
              <a:ext uri="{FF2B5EF4-FFF2-40B4-BE49-F238E27FC236}">
                <a16:creationId xmlns:a16="http://schemas.microsoft.com/office/drawing/2014/main" id="{802DA03E-EE09-7974-A04F-BE19FEF6DA2B}"/>
              </a:ext>
            </a:extLst>
          </p:cNvPr>
          <p:cNvSpPr>
            <a:spLocks noGrp="1"/>
          </p:cNvSpPr>
          <p:nvPr>
            <p:ph type="subTitle" idx="1"/>
          </p:nvPr>
        </p:nvSpPr>
        <p:spPr>
          <a:xfrm>
            <a:off x="1154955" y="4777380"/>
            <a:ext cx="8825658" cy="861420"/>
          </a:xfrm>
        </p:spPr>
        <p:txBody>
          <a:bodyPr>
            <a:normAutofit/>
          </a:bodyPr>
          <a:lstStyle/>
          <a:p>
            <a:pPr>
              <a:lnSpc>
                <a:spcPct val="90000"/>
              </a:lnSpc>
            </a:pPr>
            <a:r>
              <a:rPr lang="en-IN" sz="1100"/>
              <a:t>By </a:t>
            </a:r>
          </a:p>
          <a:p>
            <a:pPr>
              <a:lnSpc>
                <a:spcPct val="90000"/>
              </a:lnSpc>
            </a:pPr>
            <a:r>
              <a:rPr lang="en-IN" sz="1100"/>
              <a:t>CA Parth Chauhan</a:t>
            </a:r>
          </a:p>
          <a:p>
            <a:pPr>
              <a:lnSpc>
                <a:spcPct val="90000"/>
              </a:lnSpc>
            </a:pPr>
            <a:r>
              <a:rPr lang="en-IN" sz="1100"/>
              <a:t>(Engg.)</a:t>
            </a:r>
          </a:p>
          <a:p>
            <a:pPr>
              <a:lnSpc>
                <a:spcPct val="90000"/>
              </a:lnSpc>
            </a:pPr>
            <a:endParaRPr lang="en-IN" sz="1100"/>
          </a:p>
        </p:txBody>
      </p:sp>
      <p:sp>
        <p:nvSpPr>
          <p:cNvPr id="28" name="Rectangle 27">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Tree>
    <p:extLst>
      <p:ext uri="{BB962C8B-B14F-4D97-AF65-F5344CB8AC3E}">
        <p14:creationId xmlns:p14="http://schemas.microsoft.com/office/powerpoint/2010/main" val="358281214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2" name="Title 1">
            <a:extLst>
              <a:ext uri="{FF2B5EF4-FFF2-40B4-BE49-F238E27FC236}">
                <a16:creationId xmlns:a16="http://schemas.microsoft.com/office/drawing/2014/main" id="{05196554-0FAA-B42A-7E38-8A16D0C63395}"/>
              </a:ext>
            </a:extLst>
          </p:cNvPr>
          <p:cNvSpPr>
            <a:spLocks noGrp="1"/>
          </p:cNvSpPr>
          <p:nvPr>
            <p:ph type="title"/>
          </p:nvPr>
        </p:nvSpPr>
        <p:spPr>
          <a:xfrm>
            <a:off x="653143" y="1645920"/>
            <a:ext cx="3522879" cy="4470821"/>
          </a:xfrm>
        </p:spPr>
        <p:txBody>
          <a:bodyPr>
            <a:normAutofit/>
          </a:bodyPr>
          <a:lstStyle/>
          <a:p>
            <a:pPr algn="r"/>
            <a:r>
              <a:rPr lang="en-US">
                <a:solidFill>
                  <a:schemeClr val="bg2"/>
                </a:solidFill>
              </a:rPr>
              <a:t>Case Studies </a:t>
            </a:r>
            <a:endParaRPr lang="en-IN">
              <a:solidFill>
                <a:schemeClr val="bg2"/>
              </a:solidFill>
            </a:endParaRPr>
          </a:p>
        </p:txBody>
      </p:sp>
      <p:sp>
        <p:nvSpPr>
          <p:cNvPr id="3" name="Content Placeholder 2">
            <a:extLst>
              <a:ext uri="{FF2B5EF4-FFF2-40B4-BE49-F238E27FC236}">
                <a16:creationId xmlns:a16="http://schemas.microsoft.com/office/drawing/2014/main" id="{B9EB5B79-610A-B001-F07B-8BAEEA293A1D}"/>
              </a:ext>
            </a:extLst>
          </p:cNvPr>
          <p:cNvSpPr>
            <a:spLocks noGrp="1"/>
          </p:cNvSpPr>
          <p:nvPr>
            <p:ph idx="1"/>
          </p:nvPr>
        </p:nvSpPr>
        <p:spPr>
          <a:xfrm>
            <a:off x="5204109" y="1645920"/>
            <a:ext cx="6269434" cy="4470821"/>
          </a:xfrm>
        </p:spPr>
        <p:txBody>
          <a:bodyPr>
            <a:normAutofit/>
          </a:bodyPr>
          <a:lstStyle/>
          <a:p>
            <a:pPr>
              <a:spcAft>
                <a:spcPts val="800"/>
              </a:spcAft>
              <a:buSzPts val="1000"/>
              <a:buFont typeface="Wingdings" panose="05000000000000000000" pitchFamily="2" charset="2"/>
              <a:buChar char="q"/>
              <a:tabLst>
                <a:tab pos="457200" algn="l"/>
              </a:tabLst>
            </a:pPr>
            <a:r>
              <a:rPr lang="en-US"/>
              <a:t>SIMPLE RPA using selenium</a:t>
            </a:r>
          </a:p>
          <a:p>
            <a:pPr>
              <a:spcAft>
                <a:spcPts val="800"/>
              </a:spcAft>
              <a:buSzPts val="1000"/>
              <a:tabLst>
                <a:tab pos="457200" algn="l"/>
              </a:tabLst>
            </a:pPr>
            <a:endParaRPr lang="en-IN" kern="100">
              <a:effectLst/>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6490607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CC8E-AABF-0CD9-728D-F1689E193CA7}"/>
              </a:ext>
            </a:extLst>
          </p:cNvPr>
          <p:cNvSpPr>
            <a:spLocks noGrp="1"/>
          </p:cNvSpPr>
          <p:nvPr>
            <p:ph type="title"/>
          </p:nvPr>
        </p:nvSpPr>
        <p:spPr/>
        <p:txBody>
          <a:bodyPr/>
          <a:lstStyle/>
          <a:p>
            <a:r>
              <a:rPr lang="en-US" dirty="0"/>
              <a:t>GST Site Automation using RPA</a:t>
            </a:r>
            <a:endParaRPr lang="en-IN" dirty="0"/>
          </a:p>
        </p:txBody>
      </p:sp>
      <p:sp>
        <p:nvSpPr>
          <p:cNvPr id="3" name="Content Placeholder 2">
            <a:extLst>
              <a:ext uri="{FF2B5EF4-FFF2-40B4-BE49-F238E27FC236}">
                <a16:creationId xmlns:a16="http://schemas.microsoft.com/office/drawing/2014/main" id="{3A9DEF7F-4E24-6703-78E1-13C3060D94D9}"/>
              </a:ext>
            </a:extLst>
          </p:cNvPr>
          <p:cNvSpPr>
            <a:spLocks noGrp="1"/>
          </p:cNvSpPr>
          <p:nvPr>
            <p:ph idx="1"/>
          </p:nvPr>
        </p:nvSpPr>
        <p:spPr>
          <a:xfrm>
            <a:off x="1104293" y="1331259"/>
            <a:ext cx="8946541" cy="5074023"/>
          </a:xfrm>
        </p:spPr>
        <p:txBody>
          <a:bodyPr>
            <a:normAutofit fontScale="85000" lnSpcReduction="10000"/>
          </a:bodyPr>
          <a:lstStyle/>
          <a:p>
            <a:r>
              <a:rPr lang="en-US" dirty="0"/>
              <a:t>Code :</a:t>
            </a:r>
            <a:endParaRPr lang="en-IN" dirty="0"/>
          </a:p>
          <a:p>
            <a:pPr marL="0" indent="0">
              <a:buNone/>
            </a:pPr>
            <a:r>
              <a:rPr lang="en-IN" dirty="0"/>
              <a:t>import time</a:t>
            </a:r>
          </a:p>
          <a:p>
            <a:pPr marL="0" indent="0">
              <a:buNone/>
            </a:pPr>
            <a:r>
              <a:rPr lang="en-IN" dirty="0"/>
              <a:t>from selenium import </a:t>
            </a:r>
            <a:r>
              <a:rPr lang="en-IN" dirty="0" err="1"/>
              <a:t>webdriver</a:t>
            </a:r>
            <a:endParaRPr lang="en-IN" dirty="0"/>
          </a:p>
          <a:p>
            <a:pPr marL="0" indent="0">
              <a:buNone/>
            </a:pPr>
            <a:r>
              <a:rPr lang="en-IN" dirty="0"/>
              <a:t>from selenium.webdriver.common.by import By</a:t>
            </a:r>
          </a:p>
          <a:p>
            <a:pPr marL="0" indent="0">
              <a:buNone/>
            </a:pPr>
            <a:r>
              <a:rPr lang="en-IN" dirty="0"/>
              <a:t>from </a:t>
            </a:r>
            <a:r>
              <a:rPr lang="en-IN" dirty="0" err="1"/>
              <a:t>selenium.webdriver.chrome.options</a:t>
            </a:r>
            <a:r>
              <a:rPr lang="en-IN" dirty="0"/>
              <a:t> import Options</a:t>
            </a:r>
          </a:p>
          <a:p>
            <a:pPr marL="0" indent="0">
              <a:buNone/>
            </a:pPr>
            <a:endParaRPr lang="en-IN" dirty="0"/>
          </a:p>
          <a:p>
            <a:pPr marL="0" indent="0">
              <a:buNone/>
            </a:pPr>
            <a:r>
              <a:rPr lang="en-US" dirty="0" err="1"/>
              <a:t>chrome_options</a:t>
            </a:r>
            <a:r>
              <a:rPr lang="en-US" dirty="0"/>
              <a:t> = Options()</a:t>
            </a:r>
          </a:p>
          <a:p>
            <a:pPr marL="0" indent="0">
              <a:buNone/>
            </a:pPr>
            <a:r>
              <a:rPr lang="en-US" dirty="0" err="1"/>
              <a:t>get_site</a:t>
            </a:r>
            <a:r>
              <a:rPr lang="en-US" dirty="0"/>
              <a:t> = "https://services.gst.gov.in/services/</a:t>
            </a:r>
            <a:r>
              <a:rPr lang="en-US" dirty="0" err="1"/>
              <a:t>searchtp</a:t>
            </a:r>
            <a:r>
              <a:rPr lang="en-US" dirty="0"/>
              <a:t>"</a:t>
            </a:r>
          </a:p>
          <a:p>
            <a:pPr marL="0" indent="0">
              <a:buNone/>
            </a:pPr>
            <a:r>
              <a:rPr lang="en-US" dirty="0"/>
              <a:t># We set the driver Path</a:t>
            </a:r>
          </a:p>
          <a:p>
            <a:pPr marL="0" indent="0">
              <a:buNone/>
            </a:pPr>
            <a:r>
              <a:rPr lang="en-US" dirty="0" err="1"/>
              <a:t>chromedriver_path</a:t>
            </a:r>
            <a:r>
              <a:rPr lang="en-US" dirty="0"/>
              <a:t>='D:\</a:t>
            </a:r>
            <a:r>
              <a:rPr lang="en-US" dirty="0" err="1"/>
              <a:t>seleniumDriver</a:t>
            </a:r>
            <a:r>
              <a:rPr lang="en-US" dirty="0"/>
              <a:t>\chromeSpecial.exe'</a:t>
            </a:r>
          </a:p>
          <a:p>
            <a:pPr marL="0" indent="0">
              <a:buNone/>
            </a:pPr>
            <a:r>
              <a:rPr lang="en-US" dirty="0"/>
              <a:t># We set the special chrome for working</a:t>
            </a:r>
          </a:p>
          <a:p>
            <a:pPr marL="0" indent="0">
              <a:buNone/>
            </a:pPr>
            <a:r>
              <a:rPr lang="en-US" dirty="0" err="1"/>
              <a:t>chrome_options.binary_location</a:t>
            </a:r>
            <a:r>
              <a:rPr lang="en-US" dirty="0"/>
              <a:t>="D:\seleniumDriver\chrome\chrome.exe"</a:t>
            </a:r>
          </a:p>
          <a:p>
            <a:pPr marL="0" indent="0">
              <a:buNone/>
            </a:pPr>
            <a:r>
              <a:rPr lang="en-US" dirty="0"/>
              <a:t># Let's make a driver to start the application</a:t>
            </a:r>
          </a:p>
          <a:p>
            <a:pPr marL="0" indent="0">
              <a:buNone/>
            </a:pPr>
            <a:r>
              <a:rPr lang="en-US" dirty="0"/>
              <a:t>driver = </a:t>
            </a:r>
            <a:r>
              <a:rPr lang="en-US" dirty="0" err="1"/>
              <a:t>webdriver.Chrome</a:t>
            </a:r>
            <a:r>
              <a:rPr lang="en-US" dirty="0"/>
              <a:t>(options=</a:t>
            </a:r>
            <a:r>
              <a:rPr lang="en-US" dirty="0" err="1"/>
              <a:t>chrome_options</a:t>
            </a:r>
            <a:r>
              <a:rPr lang="en-US" dirty="0"/>
              <a:t>) # service=service,</a:t>
            </a:r>
          </a:p>
          <a:p>
            <a:pPr marL="0" indent="0">
              <a:buNone/>
            </a:pPr>
            <a:endParaRPr lang="en-IN" dirty="0"/>
          </a:p>
        </p:txBody>
      </p:sp>
    </p:spTree>
    <p:extLst>
      <p:ext uri="{BB962C8B-B14F-4D97-AF65-F5344CB8AC3E}">
        <p14:creationId xmlns:p14="http://schemas.microsoft.com/office/powerpoint/2010/main" val="3017763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80248A-88E4-7109-07F2-4FEEE1F99AD8}"/>
              </a:ext>
            </a:extLst>
          </p:cNvPr>
          <p:cNvSpPr>
            <a:spLocks noGrp="1"/>
          </p:cNvSpPr>
          <p:nvPr>
            <p:ph idx="1"/>
          </p:nvPr>
        </p:nvSpPr>
        <p:spPr>
          <a:xfrm>
            <a:off x="1103312" y="665922"/>
            <a:ext cx="8946541" cy="5582477"/>
          </a:xfrm>
        </p:spPr>
        <p:txBody>
          <a:bodyPr>
            <a:normAutofit fontScale="77500" lnSpcReduction="20000"/>
          </a:bodyPr>
          <a:lstStyle/>
          <a:p>
            <a:pPr marL="0" indent="0">
              <a:buNone/>
            </a:pPr>
            <a:r>
              <a:rPr lang="en-IN" dirty="0"/>
              <a:t># Open the website</a:t>
            </a:r>
          </a:p>
          <a:p>
            <a:pPr marL="0" indent="0">
              <a:buNone/>
            </a:pPr>
            <a:r>
              <a:rPr lang="en-IN" dirty="0" err="1"/>
              <a:t>driver.get</a:t>
            </a:r>
            <a:r>
              <a:rPr lang="en-IN" dirty="0"/>
              <a:t>(</a:t>
            </a:r>
            <a:r>
              <a:rPr lang="en-IN" dirty="0" err="1"/>
              <a:t>get_site</a:t>
            </a:r>
            <a:r>
              <a:rPr lang="en-IN" dirty="0"/>
              <a:t>)</a:t>
            </a:r>
          </a:p>
          <a:p>
            <a:pPr marL="0" indent="0">
              <a:buNone/>
            </a:pPr>
            <a:r>
              <a:rPr lang="en-IN" dirty="0"/>
              <a:t># GST No for testing :</a:t>
            </a:r>
          </a:p>
          <a:p>
            <a:pPr marL="0" indent="0">
              <a:buNone/>
            </a:pPr>
            <a:r>
              <a:rPr lang="en-IN" dirty="0" err="1"/>
              <a:t>gst_no</a:t>
            </a:r>
            <a:r>
              <a:rPr lang="en-IN" dirty="0"/>
              <a:t> = "27AAECM1259J1ZC"</a:t>
            </a:r>
          </a:p>
          <a:p>
            <a:pPr marL="0" indent="0">
              <a:buNone/>
            </a:pPr>
            <a:r>
              <a:rPr lang="en-IN" dirty="0"/>
              <a:t># GST Site GST No element</a:t>
            </a:r>
          </a:p>
          <a:p>
            <a:pPr marL="0" indent="0">
              <a:buNone/>
            </a:pPr>
            <a:r>
              <a:rPr lang="en-IN" dirty="0" err="1"/>
              <a:t>gst_no_ele</a:t>
            </a:r>
            <a:r>
              <a:rPr lang="en-IN" dirty="0"/>
              <a:t> = </a:t>
            </a:r>
            <a:r>
              <a:rPr lang="en-IN" dirty="0" err="1"/>
              <a:t>driver.find_element</a:t>
            </a:r>
            <a:r>
              <a:rPr lang="en-IN" dirty="0"/>
              <a:t>(By.ID,"</a:t>
            </a:r>
            <a:r>
              <a:rPr lang="en-IN" dirty="0" err="1"/>
              <a:t>for_gstin</a:t>
            </a:r>
            <a:r>
              <a:rPr lang="en-IN" dirty="0"/>
              <a:t>")</a:t>
            </a:r>
          </a:p>
          <a:p>
            <a:pPr marL="0" indent="0">
              <a:buNone/>
            </a:pPr>
            <a:r>
              <a:rPr lang="en-IN" dirty="0"/>
              <a:t># Put our GST No</a:t>
            </a:r>
          </a:p>
          <a:p>
            <a:pPr marL="0" indent="0">
              <a:buNone/>
            </a:pPr>
            <a:r>
              <a:rPr lang="en-IN" dirty="0" err="1"/>
              <a:t>gst_no_ele.send_keys</a:t>
            </a:r>
            <a:r>
              <a:rPr lang="en-IN" dirty="0"/>
              <a:t>(</a:t>
            </a:r>
            <a:r>
              <a:rPr lang="en-IN" dirty="0" err="1"/>
              <a:t>gst_no</a:t>
            </a:r>
            <a:r>
              <a:rPr lang="en-IN" dirty="0"/>
              <a:t>)</a:t>
            </a:r>
          </a:p>
          <a:p>
            <a:pPr marL="0" indent="0">
              <a:buNone/>
            </a:pPr>
            <a:r>
              <a:rPr lang="en-IN" dirty="0"/>
              <a:t># Get Captcha No from User Input</a:t>
            </a:r>
          </a:p>
          <a:p>
            <a:pPr marL="0" indent="0">
              <a:buNone/>
            </a:pPr>
            <a:r>
              <a:rPr lang="en-IN" dirty="0"/>
              <a:t>captcha = input("Please input Captcha :")</a:t>
            </a:r>
          </a:p>
          <a:p>
            <a:pPr marL="0" indent="0">
              <a:buNone/>
            </a:pPr>
            <a:r>
              <a:rPr lang="en-IN" dirty="0"/>
              <a:t># Let's get captcha element :</a:t>
            </a:r>
          </a:p>
          <a:p>
            <a:pPr marL="0" indent="0">
              <a:buNone/>
            </a:pPr>
            <a:r>
              <a:rPr lang="en-IN" dirty="0" err="1"/>
              <a:t>captcha_ele</a:t>
            </a:r>
            <a:r>
              <a:rPr lang="en-IN" dirty="0"/>
              <a:t> = </a:t>
            </a:r>
            <a:r>
              <a:rPr lang="en-IN" dirty="0" err="1"/>
              <a:t>driver.find_element</a:t>
            </a:r>
            <a:r>
              <a:rPr lang="en-IN" dirty="0"/>
              <a:t>(By.ID, "</a:t>
            </a:r>
            <a:r>
              <a:rPr lang="en-IN" dirty="0" err="1"/>
              <a:t>fo</a:t>
            </a:r>
            <a:r>
              <a:rPr lang="en-IN" dirty="0"/>
              <a:t>-captcha")</a:t>
            </a:r>
          </a:p>
          <a:p>
            <a:pPr marL="0" indent="0">
              <a:buNone/>
            </a:pPr>
            <a:r>
              <a:rPr lang="en-IN" dirty="0"/>
              <a:t># Let's input captcha</a:t>
            </a:r>
          </a:p>
          <a:p>
            <a:pPr marL="0" indent="0">
              <a:buNone/>
            </a:pPr>
            <a:r>
              <a:rPr lang="en-IN" dirty="0" err="1"/>
              <a:t>captcha_ele.send_keys</a:t>
            </a:r>
            <a:r>
              <a:rPr lang="en-IN" dirty="0"/>
              <a:t>(captcha)</a:t>
            </a:r>
          </a:p>
          <a:p>
            <a:pPr marL="0" indent="0">
              <a:buNone/>
            </a:pPr>
            <a:r>
              <a:rPr lang="en-IN" dirty="0"/>
              <a:t># Let's press submit button</a:t>
            </a:r>
          </a:p>
          <a:p>
            <a:pPr marL="0" indent="0">
              <a:buNone/>
            </a:pPr>
            <a:r>
              <a:rPr lang="en-IN" dirty="0" err="1"/>
              <a:t>submit_ele</a:t>
            </a:r>
            <a:r>
              <a:rPr lang="en-IN" dirty="0"/>
              <a:t>= </a:t>
            </a:r>
            <a:r>
              <a:rPr lang="en-IN" dirty="0" err="1"/>
              <a:t>driver.find_element</a:t>
            </a:r>
            <a:r>
              <a:rPr lang="en-IN" dirty="0"/>
              <a:t>(By.ID, "</a:t>
            </a:r>
            <a:r>
              <a:rPr lang="en-IN" dirty="0" err="1"/>
              <a:t>lotsearch</a:t>
            </a:r>
            <a:r>
              <a:rPr lang="en-IN" dirty="0"/>
              <a:t>")</a:t>
            </a:r>
          </a:p>
          <a:p>
            <a:pPr marL="0" indent="0">
              <a:buNone/>
            </a:pPr>
            <a:r>
              <a:rPr lang="en-IN" dirty="0" err="1"/>
              <a:t>submit_ele.click</a:t>
            </a:r>
            <a:r>
              <a:rPr lang="en-IN" dirty="0"/>
              <a:t>()</a:t>
            </a:r>
          </a:p>
        </p:txBody>
      </p:sp>
    </p:spTree>
    <p:extLst>
      <p:ext uri="{BB962C8B-B14F-4D97-AF65-F5344CB8AC3E}">
        <p14:creationId xmlns:p14="http://schemas.microsoft.com/office/powerpoint/2010/main" val="4189675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E4B43-F397-12E8-749E-AAF6C8821650}"/>
              </a:ext>
            </a:extLst>
          </p:cNvPr>
          <p:cNvSpPr>
            <a:spLocks noGrp="1"/>
          </p:cNvSpPr>
          <p:nvPr>
            <p:ph idx="1"/>
          </p:nvPr>
        </p:nvSpPr>
        <p:spPr>
          <a:xfrm>
            <a:off x="1103312" y="646044"/>
            <a:ext cx="8946541" cy="5602356"/>
          </a:xfrm>
        </p:spPr>
        <p:txBody>
          <a:bodyPr/>
          <a:lstStyle/>
          <a:p>
            <a:r>
              <a:rPr lang="en-US" dirty="0"/>
              <a:t># Put some time delay for the page to be loaded</a:t>
            </a:r>
          </a:p>
          <a:p>
            <a:r>
              <a:rPr lang="en-US" dirty="0" err="1"/>
              <a:t>time.sleep</a:t>
            </a:r>
            <a:r>
              <a:rPr lang="en-US" dirty="0"/>
              <a:t>(5)</a:t>
            </a:r>
          </a:p>
          <a:p>
            <a:r>
              <a:rPr lang="en-US" dirty="0"/>
              <a:t># Get all data</a:t>
            </a:r>
          </a:p>
          <a:p>
            <a:r>
              <a:rPr lang="en-US" dirty="0" err="1"/>
              <a:t>gst_data</a:t>
            </a:r>
            <a:r>
              <a:rPr lang="en-US" dirty="0"/>
              <a:t> = </a:t>
            </a:r>
            <a:r>
              <a:rPr lang="en-US" dirty="0" err="1"/>
              <a:t>driver.find_element</a:t>
            </a:r>
            <a:r>
              <a:rPr lang="en-US" dirty="0"/>
              <a:t>(By.ID, "</a:t>
            </a:r>
            <a:r>
              <a:rPr lang="en-US" dirty="0" err="1"/>
              <a:t>lottable</a:t>
            </a:r>
            <a:r>
              <a:rPr lang="en-US" dirty="0"/>
              <a:t>")</a:t>
            </a:r>
          </a:p>
          <a:p>
            <a:r>
              <a:rPr lang="en-US" dirty="0"/>
              <a:t>print(</a:t>
            </a:r>
            <a:r>
              <a:rPr lang="en-US" dirty="0" err="1"/>
              <a:t>gst_data.text</a:t>
            </a:r>
            <a:r>
              <a:rPr lang="en-US" dirty="0"/>
              <a:t>)</a:t>
            </a:r>
          </a:p>
          <a:p>
            <a:r>
              <a:rPr lang="en-US" dirty="0"/>
              <a:t># close the browser</a:t>
            </a:r>
          </a:p>
          <a:p>
            <a:r>
              <a:rPr lang="en-US" dirty="0" err="1"/>
              <a:t>driver.quit</a:t>
            </a:r>
            <a:r>
              <a:rPr lang="en-US" dirty="0"/>
              <a:t>()</a:t>
            </a:r>
            <a:endParaRPr lang="en-IN" dirty="0"/>
          </a:p>
        </p:txBody>
      </p:sp>
    </p:spTree>
    <p:extLst>
      <p:ext uri="{BB962C8B-B14F-4D97-AF65-F5344CB8AC3E}">
        <p14:creationId xmlns:p14="http://schemas.microsoft.com/office/powerpoint/2010/main" val="2900986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8"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25" name="Freeform: Shape 24">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IN"/>
          </a:p>
        </p:txBody>
      </p:sp>
      <p:pic>
        <p:nvPicPr>
          <p:cNvPr id="5" name="Picture 4">
            <a:extLst>
              <a:ext uri="{FF2B5EF4-FFF2-40B4-BE49-F238E27FC236}">
                <a16:creationId xmlns:a16="http://schemas.microsoft.com/office/drawing/2014/main" id="{3CB46390-7220-7141-0AFF-C61A2363027F}"/>
              </a:ext>
            </a:extLst>
          </p:cNvPr>
          <p:cNvPicPr>
            <a:picLocks noChangeAspect="1"/>
          </p:cNvPicPr>
          <p:nvPr/>
        </p:nvPicPr>
        <p:blipFill rotWithShape="1">
          <a:blip r:embed="rId2"/>
          <a:srcRect l="7378" r="6965" b="-1"/>
          <a:stretch/>
        </p:blipFill>
        <p:spPr>
          <a:xfrm>
            <a:off x="7563742" y="2017579"/>
            <a:ext cx="3980139" cy="2822838"/>
          </a:xfrm>
          <a:prstGeom prst="rect">
            <a:avLst/>
          </a:prstGeom>
          <a:effectLst/>
        </p:spPr>
      </p:pic>
      <p:sp>
        <p:nvSpPr>
          <p:cNvPr id="27" name="Rectangle 26">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 name="Content Placeholder 2">
            <a:extLst>
              <a:ext uri="{FF2B5EF4-FFF2-40B4-BE49-F238E27FC236}">
                <a16:creationId xmlns:a16="http://schemas.microsoft.com/office/drawing/2014/main" id="{D016EE56-2185-02FE-48EE-F3EC770489A4}"/>
              </a:ext>
            </a:extLst>
          </p:cNvPr>
          <p:cNvSpPr>
            <a:spLocks noGrp="1"/>
          </p:cNvSpPr>
          <p:nvPr>
            <p:ph idx="1"/>
          </p:nvPr>
        </p:nvSpPr>
        <p:spPr>
          <a:xfrm>
            <a:off x="648119" y="1816931"/>
            <a:ext cx="5616216" cy="3785419"/>
          </a:xfrm>
        </p:spPr>
        <p:txBody>
          <a:bodyPr>
            <a:normAutofit/>
          </a:bodyPr>
          <a:lstStyle/>
          <a:p>
            <a:r>
              <a:rPr lang="en-US" dirty="0">
                <a:solidFill>
                  <a:srgbClr val="FFFFFF"/>
                </a:solidFill>
              </a:rPr>
              <a:t>Benefits of RPA in Accounting:</a:t>
            </a:r>
          </a:p>
          <a:p>
            <a:pPr lvl="1"/>
            <a:r>
              <a:rPr lang="en-US" dirty="0">
                <a:solidFill>
                  <a:srgbClr val="FFFFFF"/>
                </a:solidFill>
              </a:rPr>
              <a:t>Efficiency: RPA streamlines tasks like data collection, risk management, and accounts payable/receivable.</a:t>
            </a:r>
          </a:p>
          <a:p>
            <a:pPr lvl="1"/>
            <a:r>
              <a:rPr lang="en-US" dirty="0">
                <a:solidFill>
                  <a:srgbClr val="FFFFFF"/>
                </a:solidFill>
              </a:rPr>
              <a:t>Enhanced Employee Abilities: By automating complex work, RPA allows employees to focus on value-added tasks.</a:t>
            </a:r>
          </a:p>
          <a:p>
            <a:pPr lvl="1"/>
            <a:r>
              <a:rPr lang="en-US" dirty="0">
                <a:solidFill>
                  <a:srgbClr val="FFFFFF"/>
                </a:solidFill>
              </a:rPr>
              <a:t>Error Identification: While RPA processes may have minor errors, they can be rectified, ensuring data accuracy.</a:t>
            </a:r>
          </a:p>
        </p:txBody>
      </p:sp>
    </p:spTree>
    <p:extLst>
      <p:ext uri="{BB962C8B-B14F-4D97-AF65-F5344CB8AC3E}">
        <p14:creationId xmlns:p14="http://schemas.microsoft.com/office/powerpoint/2010/main" val="2975821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4B385F-93B6-3DE6-B3B2-9B486A47D5F1}"/>
              </a:ext>
            </a:extLst>
          </p:cNvPr>
          <p:cNvSpPr>
            <a:spLocks noGrp="1"/>
          </p:cNvSpPr>
          <p:nvPr>
            <p:ph type="title"/>
          </p:nvPr>
        </p:nvSpPr>
        <p:spPr>
          <a:xfrm>
            <a:off x="648930" y="629266"/>
            <a:ext cx="6188190" cy="1622321"/>
          </a:xfrm>
        </p:spPr>
        <p:txBody>
          <a:bodyPr>
            <a:normAutofit fontScale="90000"/>
          </a:bodyPr>
          <a:lstStyle/>
          <a:p>
            <a:r>
              <a:rPr lang="en-US" dirty="0">
                <a:solidFill>
                  <a:srgbClr val="EBEBEB"/>
                </a:solidFill>
              </a:rPr>
              <a:t>Advantages of RPA in Chartered Accountancy</a:t>
            </a:r>
            <a:endParaRPr lang="en-IN" dirty="0">
              <a:solidFill>
                <a:srgbClr val="EBEBEB"/>
              </a:solidFill>
            </a:endParaRPr>
          </a:p>
        </p:txBody>
      </p:sp>
      <p:sp>
        <p:nvSpPr>
          <p:cNvPr id="3" name="Content Placeholder 2">
            <a:extLst>
              <a:ext uri="{FF2B5EF4-FFF2-40B4-BE49-F238E27FC236}">
                <a16:creationId xmlns:a16="http://schemas.microsoft.com/office/drawing/2014/main" id="{3B9A2122-11DB-025F-32DB-3149A8653A6D}"/>
              </a:ext>
            </a:extLst>
          </p:cNvPr>
          <p:cNvSpPr>
            <a:spLocks noGrp="1"/>
          </p:cNvSpPr>
          <p:nvPr>
            <p:ph idx="1"/>
          </p:nvPr>
        </p:nvSpPr>
        <p:spPr>
          <a:xfrm>
            <a:off x="648930" y="2438400"/>
            <a:ext cx="6188189" cy="3785419"/>
          </a:xfrm>
        </p:spPr>
        <p:txBody>
          <a:bodyPr>
            <a:normAutofit/>
          </a:bodyPr>
          <a:lstStyle/>
          <a:p>
            <a:r>
              <a:rPr lang="en-US" dirty="0">
                <a:solidFill>
                  <a:srgbClr val="FFFFFF"/>
                </a:solidFill>
              </a:rPr>
              <a:t>Time-saving by bringing in efficiency</a:t>
            </a:r>
          </a:p>
          <a:p>
            <a:endParaRPr lang="en-US" dirty="0">
              <a:solidFill>
                <a:srgbClr val="FFFFFF"/>
              </a:solidFill>
            </a:endParaRPr>
          </a:p>
          <a:p>
            <a:r>
              <a:rPr lang="en-IN" dirty="0">
                <a:solidFill>
                  <a:srgbClr val="FFFFFF"/>
                </a:solidFill>
              </a:rPr>
              <a:t>Maximum accuracy</a:t>
            </a:r>
            <a:endParaRPr lang="en-US" dirty="0">
              <a:solidFill>
                <a:srgbClr val="FFFFFF"/>
              </a:solidFill>
            </a:endParaRPr>
          </a:p>
          <a:p>
            <a:endParaRPr lang="en-US" dirty="0">
              <a:solidFill>
                <a:srgbClr val="FFFFFF"/>
              </a:solidFill>
            </a:endParaRPr>
          </a:p>
          <a:p>
            <a:r>
              <a:rPr lang="en-IN" dirty="0">
                <a:solidFill>
                  <a:srgbClr val="FFFFFF"/>
                </a:solidFill>
              </a:rPr>
              <a:t>Improves productivity</a:t>
            </a:r>
            <a:endParaRPr lang="en-US" dirty="0">
              <a:solidFill>
                <a:srgbClr val="FFFFFF"/>
              </a:solidFill>
            </a:endParaRPr>
          </a:p>
          <a:p>
            <a:endParaRPr lang="en-US" dirty="0">
              <a:solidFill>
                <a:srgbClr val="FFFFFF"/>
              </a:solidFill>
            </a:endParaRPr>
          </a:p>
          <a:p>
            <a:r>
              <a:rPr lang="en-IN" dirty="0">
                <a:solidFill>
                  <a:srgbClr val="FFFFFF"/>
                </a:solidFill>
              </a:rPr>
              <a:t>Better delivery to our clients</a:t>
            </a:r>
          </a:p>
        </p:txBody>
      </p:sp>
      <p:sp>
        <p:nvSpPr>
          <p:cNvPr id="12"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a:extLst>
              <a:ext uri="{FF2B5EF4-FFF2-40B4-BE49-F238E27FC236}">
                <a16:creationId xmlns:a16="http://schemas.microsoft.com/office/drawing/2014/main" id="{1CAAA8DF-6858-1492-2F0E-2A717317D433}"/>
              </a:ext>
            </a:extLst>
          </p:cNvPr>
          <p:cNvPicPr>
            <a:picLocks noChangeAspect="1"/>
          </p:cNvPicPr>
          <p:nvPr/>
        </p:nvPicPr>
        <p:blipFill rotWithShape="1">
          <a:blip r:embed="rId3"/>
          <a:srcRect l="21000" r="32863"/>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3585181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6528A-96D3-890A-A521-056F8850A478}"/>
              </a:ext>
            </a:extLst>
          </p:cNvPr>
          <p:cNvSpPr>
            <a:spLocks noGrp="1"/>
          </p:cNvSpPr>
          <p:nvPr>
            <p:ph type="title"/>
          </p:nvPr>
        </p:nvSpPr>
        <p:spPr/>
        <p:txBody>
          <a:bodyPr/>
          <a:lstStyle/>
          <a:p>
            <a:r>
              <a:rPr lang="en-US" dirty="0"/>
              <a:t>THE FUTURE OF ROBOTIC PROCESS AUTOMATION</a:t>
            </a:r>
            <a:endParaRPr lang="en-IN" dirty="0"/>
          </a:p>
        </p:txBody>
      </p:sp>
      <p:sp>
        <p:nvSpPr>
          <p:cNvPr id="3" name="Content Placeholder 2">
            <a:extLst>
              <a:ext uri="{FF2B5EF4-FFF2-40B4-BE49-F238E27FC236}">
                <a16:creationId xmlns:a16="http://schemas.microsoft.com/office/drawing/2014/main" id="{4FE73DBB-10AF-51CC-0863-9B06627212BE}"/>
              </a:ext>
            </a:extLst>
          </p:cNvPr>
          <p:cNvSpPr>
            <a:spLocks noGrp="1"/>
          </p:cNvSpPr>
          <p:nvPr>
            <p:ph idx="1"/>
          </p:nvPr>
        </p:nvSpPr>
        <p:spPr/>
        <p:txBody>
          <a:bodyPr>
            <a:normAutofit/>
          </a:bodyPr>
          <a:lstStyle/>
          <a:p>
            <a:pPr>
              <a:lnSpc>
                <a:spcPct val="107000"/>
              </a:lnSpc>
              <a:spcAft>
                <a:spcPts val="800"/>
              </a:spcAft>
              <a:buSzPts val="1000"/>
              <a:buFont typeface="Wingdings" panose="05000000000000000000" pitchFamily="2" charset="2"/>
              <a:buChar char="q"/>
              <a:tabLst>
                <a:tab pos="457200" algn="l"/>
              </a:tabLst>
            </a:pPr>
            <a:r>
              <a:rPr lang="en-US" kern="0" dirty="0">
                <a:effectLst/>
                <a:ea typeface="Times New Roman" panose="02020603050405020304" pitchFamily="18" charset="0"/>
                <a:cs typeface="Mangal" panose="02040503050203030202" pitchFamily="18" charset="0"/>
              </a:rPr>
              <a:t>There is a fast adoption of RPA in several organizations globally, less than one-third of adopters use the technology in accounting and financial reporting. The RPA application is growing in popularity across all business functions. If the business adopted the RPA, one can expect RPA to be adopted in other departments – and soon</a:t>
            </a:r>
            <a:r>
              <a:rPr lang="en-IN" kern="100" dirty="0">
                <a:ea typeface="Calibri" panose="020F0502020204030204" pitchFamily="34" charset="0"/>
                <a:cs typeface="Mangal" panose="02040503050203030202" pitchFamily="18" charset="0"/>
              </a:rPr>
              <a:t>.</a:t>
            </a:r>
          </a:p>
          <a:p>
            <a:pPr>
              <a:lnSpc>
                <a:spcPct val="107000"/>
              </a:lnSpc>
              <a:spcAft>
                <a:spcPts val="800"/>
              </a:spcAft>
              <a:buSzPts val="1000"/>
              <a:buFont typeface="Wingdings" panose="05000000000000000000" pitchFamily="2" charset="2"/>
              <a:buChar char="q"/>
              <a:tabLst>
                <a:tab pos="457200" algn="l"/>
              </a:tabLst>
            </a:pPr>
            <a:r>
              <a:rPr lang="en-IN" kern="100" dirty="0">
                <a:effectLst/>
                <a:ea typeface="Calibri" panose="020F0502020204030204" pitchFamily="34" charset="0"/>
                <a:cs typeface="Mangal" panose="02040503050203030202" pitchFamily="18" charset="0"/>
              </a:rPr>
              <a:t>Like the machine revoluti</a:t>
            </a:r>
            <a:r>
              <a:rPr lang="en-IN" kern="100" dirty="0">
                <a:ea typeface="Calibri" panose="020F0502020204030204" pitchFamily="34" charset="0"/>
                <a:cs typeface="Mangal" panose="02040503050203030202" pitchFamily="18" charset="0"/>
              </a:rPr>
              <a:t>on resulted in increased productivity from humans even RPA though threatening initially will result in increased productivity and humans doing more creative and interesting work rather than repeated mundane daily tasks.</a:t>
            </a:r>
            <a:endParaRPr lang="en-IN" kern="100" dirty="0">
              <a:effectLst/>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192518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CB1AF-7790-8985-67C1-A34035FE2233}"/>
              </a:ext>
            </a:extLst>
          </p:cNvPr>
          <p:cNvSpPr>
            <a:spLocks noGrp="1"/>
          </p:cNvSpPr>
          <p:nvPr>
            <p:ph type="title"/>
          </p:nvPr>
        </p:nvSpPr>
        <p:spPr/>
        <p:txBody>
          <a:bodyPr/>
          <a:lstStyle/>
          <a:p>
            <a:pPr algn="ctr"/>
            <a:r>
              <a:rPr lang="en-US" dirty="0"/>
              <a:t>Conclusion</a:t>
            </a:r>
            <a:endParaRPr lang="en-IN" dirty="0"/>
          </a:p>
        </p:txBody>
      </p:sp>
      <p:sp>
        <p:nvSpPr>
          <p:cNvPr id="3" name="Content Placeholder 2">
            <a:extLst>
              <a:ext uri="{FF2B5EF4-FFF2-40B4-BE49-F238E27FC236}">
                <a16:creationId xmlns:a16="http://schemas.microsoft.com/office/drawing/2014/main" id="{E1DD31B9-B559-8251-2DAD-A1A92CFEA677}"/>
              </a:ext>
            </a:extLst>
          </p:cNvPr>
          <p:cNvSpPr>
            <a:spLocks noGrp="1"/>
          </p:cNvSpPr>
          <p:nvPr>
            <p:ph idx="1"/>
          </p:nvPr>
        </p:nvSpPr>
        <p:spPr/>
        <p:txBody>
          <a:bodyPr>
            <a:normAutofit fontScale="70000" lnSpcReduction="20000"/>
          </a:bodyPr>
          <a:lstStyle/>
          <a:p>
            <a:pPr marL="0" lvl="0" indent="0">
              <a:lnSpc>
                <a:spcPct val="107000"/>
              </a:lnSpc>
              <a:spcAft>
                <a:spcPts val="800"/>
              </a:spcAft>
              <a:buSzPts val="1000"/>
              <a:buNone/>
              <a:tabLst>
                <a:tab pos="457200" algn="l"/>
              </a:tabLst>
            </a:pPr>
            <a:r>
              <a:rPr lang="en-US" b="1" kern="0" dirty="0">
                <a:effectLst/>
                <a:ea typeface="Times New Roman" panose="02020603050405020304" pitchFamily="18" charset="0"/>
                <a:cs typeface="Mangal" panose="02040503050203030202" pitchFamily="18" charset="0"/>
              </a:rPr>
              <a:t>Robotic Process Automation (RPA) in Accounting:</a:t>
            </a:r>
          </a:p>
          <a:p>
            <a:pPr marL="342900" lvl="0" indent="-342900">
              <a:lnSpc>
                <a:spcPct val="107000"/>
              </a:lnSpc>
              <a:spcAft>
                <a:spcPts val="800"/>
              </a:spcAft>
              <a:buSzPts val="1000"/>
              <a:buFont typeface="Symbol" panose="05050102010706020507" pitchFamily="18" charset="2"/>
              <a:buChar char=""/>
              <a:tabLst>
                <a:tab pos="457200" algn="l"/>
              </a:tabLst>
            </a:pPr>
            <a:r>
              <a:rPr lang="en-US" b="1" kern="0" dirty="0">
                <a:effectLst/>
                <a:ea typeface="Times New Roman" panose="02020603050405020304" pitchFamily="18" charset="0"/>
                <a:cs typeface="Mangal" panose="02040503050203030202" pitchFamily="18" charset="0"/>
              </a:rPr>
              <a:t>Shifts the role of finance from tactical and transactional to more strategic.</a:t>
            </a:r>
          </a:p>
          <a:p>
            <a:pPr marL="342900" lvl="0" indent="-342900">
              <a:lnSpc>
                <a:spcPct val="107000"/>
              </a:lnSpc>
              <a:spcAft>
                <a:spcPts val="800"/>
              </a:spcAft>
              <a:buSzPts val="1000"/>
              <a:buFont typeface="Symbol" panose="05050102010706020507" pitchFamily="18" charset="2"/>
              <a:buChar char=""/>
              <a:tabLst>
                <a:tab pos="457200" algn="l"/>
              </a:tabLst>
            </a:pPr>
            <a:r>
              <a:rPr lang="en-US" b="1" kern="0" dirty="0">
                <a:effectLst/>
                <a:ea typeface="Times New Roman" panose="02020603050405020304" pitchFamily="18" charset="0"/>
                <a:cs typeface="Mangal" panose="02040503050203030202" pitchFamily="18" charset="0"/>
              </a:rPr>
              <a:t>Provides accounting professionals with increased time and visibility into business performance.</a:t>
            </a:r>
          </a:p>
          <a:p>
            <a:pPr marL="342900" lvl="0" indent="-342900">
              <a:lnSpc>
                <a:spcPct val="107000"/>
              </a:lnSpc>
              <a:spcAft>
                <a:spcPts val="800"/>
              </a:spcAft>
              <a:buSzPts val="1000"/>
              <a:buFont typeface="Symbol" panose="05050102010706020507" pitchFamily="18" charset="2"/>
              <a:buChar char=""/>
              <a:tabLst>
                <a:tab pos="457200" algn="l"/>
              </a:tabLst>
            </a:pPr>
            <a:r>
              <a:rPr lang="en-US" b="1" kern="0" dirty="0">
                <a:effectLst/>
                <a:ea typeface="Times New Roman" panose="02020603050405020304" pitchFamily="18" charset="0"/>
                <a:cs typeface="Mangal" panose="02040503050203030202" pitchFamily="18" charset="0"/>
              </a:rPr>
              <a:t>Enables continuous improvement.</a:t>
            </a:r>
          </a:p>
          <a:p>
            <a:pPr marL="342900" lvl="0" indent="-342900">
              <a:lnSpc>
                <a:spcPct val="107000"/>
              </a:lnSpc>
              <a:spcAft>
                <a:spcPts val="800"/>
              </a:spcAft>
              <a:buSzPts val="1000"/>
              <a:buFont typeface="Symbol" panose="05050102010706020507" pitchFamily="18" charset="2"/>
              <a:buChar char=""/>
              <a:tabLst>
                <a:tab pos="457200" algn="l"/>
              </a:tabLst>
            </a:pPr>
            <a:r>
              <a:rPr lang="en-US" b="1" kern="0" dirty="0">
                <a:effectLst/>
                <a:ea typeface="Times New Roman" panose="02020603050405020304" pitchFamily="18" charset="0"/>
                <a:cs typeface="Mangal" panose="02040503050203030202" pitchFamily="18" charset="0"/>
              </a:rPr>
              <a:t>Helps organizations address process problems through frequent reviews.</a:t>
            </a:r>
          </a:p>
          <a:p>
            <a:pPr marL="342900" lvl="0" indent="-342900">
              <a:lnSpc>
                <a:spcPct val="107000"/>
              </a:lnSpc>
              <a:spcAft>
                <a:spcPts val="800"/>
              </a:spcAft>
              <a:buSzPts val="1000"/>
              <a:buFont typeface="Symbol" panose="05050102010706020507" pitchFamily="18" charset="2"/>
              <a:buChar char=""/>
              <a:tabLst>
                <a:tab pos="457200" algn="l"/>
              </a:tabLst>
            </a:pPr>
            <a:r>
              <a:rPr lang="en-US" b="1" kern="0" dirty="0">
                <a:effectLst/>
                <a:ea typeface="Times New Roman" panose="02020603050405020304" pitchFamily="18" charset="0"/>
                <a:cs typeface="Mangal" panose="02040503050203030202" pitchFamily="18" charset="0"/>
              </a:rPr>
              <a:t>Ensures consistency in execution.</a:t>
            </a:r>
          </a:p>
          <a:p>
            <a:pPr marL="342900" lvl="0" indent="-342900">
              <a:lnSpc>
                <a:spcPct val="107000"/>
              </a:lnSpc>
              <a:spcAft>
                <a:spcPts val="800"/>
              </a:spcAft>
              <a:buSzPts val="1000"/>
              <a:buFont typeface="Symbol" panose="05050102010706020507" pitchFamily="18" charset="2"/>
              <a:buChar char=""/>
              <a:tabLst>
                <a:tab pos="457200" algn="l"/>
              </a:tabLst>
            </a:pPr>
            <a:r>
              <a:rPr lang="en-US" b="1" kern="0" dirty="0">
                <a:effectLst/>
                <a:ea typeface="Times New Roman" panose="02020603050405020304" pitchFamily="18" charset="0"/>
                <a:cs typeface="Mangal" panose="02040503050203030202" pitchFamily="18" charset="0"/>
              </a:rPr>
              <a:t>Allows straightforward adjustments to overall processes.</a:t>
            </a:r>
          </a:p>
          <a:p>
            <a:pPr marL="342900" lvl="0" indent="-342900">
              <a:lnSpc>
                <a:spcPct val="107000"/>
              </a:lnSpc>
              <a:spcAft>
                <a:spcPts val="800"/>
              </a:spcAft>
              <a:buSzPts val="1000"/>
              <a:buFont typeface="Symbol" panose="05050102010706020507" pitchFamily="18" charset="2"/>
              <a:buChar char=""/>
              <a:tabLst>
                <a:tab pos="457200" algn="l"/>
              </a:tabLst>
            </a:pPr>
            <a:r>
              <a:rPr lang="en-US" b="1" kern="0" dirty="0">
                <a:effectLst/>
                <a:ea typeface="Times New Roman" panose="02020603050405020304" pitchFamily="18" charset="0"/>
                <a:cs typeface="Mangal" panose="02040503050203030202" pitchFamily="18" charset="0"/>
              </a:rPr>
              <a:t>Frees individuals from mundane tasks, allowing them to focus on value-added work.</a:t>
            </a:r>
          </a:p>
          <a:p>
            <a:pPr marL="342900" lvl="0" indent="-342900">
              <a:lnSpc>
                <a:spcPct val="107000"/>
              </a:lnSpc>
              <a:spcAft>
                <a:spcPts val="800"/>
              </a:spcAft>
              <a:buSzPts val="1000"/>
              <a:buFont typeface="Symbol" panose="05050102010706020507" pitchFamily="18" charset="2"/>
              <a:buChar char=""/>
              <a:tabLst>
                <a:tab pos="457200" algn="l"/>
              </a:tabLst>
            </a:pPr>
            <a:r>
              <a:rPr lang="en-US" b="1" kern="0" dirty="0">
                <a:effectLst/>
                <a:ea typeface="Times New Roman" panose="02020603050405020304" pitchFamily="18" charset="0"/>
                <a:cs typeface="Mangal" panose="02040503050203030202" pitchFamily="18" charset="0"/>
              </a:rPr>
              <a:t>Empowers finance executives to play a strategic role by leveraging timely and insightful details.</a:t>
            </a:r>
          </a:p>
          <a:p>
            <a:pPr marL="0" lvl="0" indent="0">
              <a:lnSpc>
                <a:spcPct val="107000"/>
              </a:lnSpc>
              <a:spcAft>
                <a:spcPts val="800"/>
              </a:spcAft>
              <a:buSzPts val="1000"/>
              <a:buNone/>
              <a:tabLst>
                <a:tab pos="457200" algn="l"/>
              </a:tabLst>
            </a:pPr>
            <a:r>
              <a:rPr lang="en-US" b="1" kern="0" dirty="0">
                <a:effectLst/>
                <a:ea typeface="Times New Roman" panose="02020603050405020304" pitchFamily="18" charset="0"/>
                <a:cs typeface="Mangal" panose="02040503050203030202" pitchFamily="18" charset="0"/>
              </a:rPr>
              <a:t>In summary, RPA transforms accounting by enhancing efficiency, freeing up time, and enabling strategic decision-making</a:t>
            </a:r>
            <a:r>
              <a:rPr lang="en-US" b="1" kern="0" dirty="0">
                <a:solidFill>
                  <a:srgbClr val="374151"/>
                </a:solidFill>
                <a:effectLst/>
                <a:ea typeface="Times New Roman" panose="02020603050405020304" pitchFamily="18" charset="0"/>
                <a:cs typeface="Mangal" panose="02040503050203030202" pitchFamily="18" charset="0"/>
              </a:rPr>
              <a:t>.</a:t>
            </a:r>
            <a:endParaRPr lang="en-IN" kern="100" dirty="0">
              <a:solidFill>
                <a:srgbClr val="374151"/>
              </a:solidFill>
              <a:effectLst/>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941834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 name="Picture 8">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1" name="Oval 10">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pic>
        <p:nvPicPr>
          <p:cNvPr id="13" name="Picture 12">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 name="Picture 14">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7" name="Rectangle 16">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useBgFill="1">
        <p:nvSpPr>
          <p:cNvPr id="19" name="Rectangle 18">
            <a:extLst>
              <a:ext uri="{FF2B5EF4-FFF2-40B4-BE49-F238E27FC236}">
                <a16:creationId xmlns:a16="http://schemas.microsoft.com/office/drawing/2014/main" id="{E6A222EB-A81E-4238-B08D-AAB1828C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014676C-074B-475A-8346-9C901C86C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cxnSp>
        <p:nvCxnSpPr>
          <p:cNvPr id="23" name="Straight Connector 22">
            <a:extLst>
              <a:ext uri="{FF2B5EF4-FFF2-40B4-BE49-F238E27FC236}">
                <a16:creationId xmlns:a16="http://schemas.microsoft.com/office/drawing/2014/main" id="{179C4C8E-197B-4679-AE96-B5147F971C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alpha val="70000"/>
              </a:schemeClr>
            </a:solidFill>
            <a:miter lim="800000"/>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18D5BB-E77C-820F-71B2-91D682568EA8}"/>
              </a:ext>
            </a:extLst>
          </p:cNvPr>
          <p:cNvSpPr>
            <a:spLocks noGrp="1"/>
          </p:cNvSpPr>
          <p:nvPr>
            <p:ph type="title"/>
          </p:nvPr>
        </p:nvSpPr>
        <p:spPr>
          <a:xfrm>
            <a:off x="4654295" y="1266958"/>
            <a:ext cx="6808362" cy="4528457"/>
          </a:xfrm>
        </p:spPr>
        <p:txBody>
          <a:bodyPr vert="horz" lIns="91440" tIns="45720" rIns="91440" bIns="45720" rtlCol="0" anchor="ctr">
            <a:normAutofit/>
          </a:bodyPr>
          <a:lstStyle/>
          <a:p>
            <a:r>
              <a:rPr lang="en-US" sz="7200" b="0" i="0" kern="1200" dirty="0">
                <a:solidFill>
                  <a:schemeClr val="tx2"/>
                </a:solidFill>
                <a:latin typeface="+mj-lt"/>
                <a:ea typeface="+mj-ea"/>
                <a:cs typeface="+mj-cs"/>
              </a:rPr>
              <a:t>Thank you </a:t>
            </a:r>
          </a:p>
        </p:txBody>
      </p:sp>
    </p:spTree>
    <p:extLst>
      <p:ext uri="{BB962C8B-B14F-4D97-AF65-F5344CB8AC3E}">
        <p14:creationId xmlns:p14="http://schemas.microsoft.com/office/powerpoint/2010/main" val="2672279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66E1-C906-080B-EE1E-E5E38D7F689D}"/>
              </a:ext>
            </a:extLst>
          </p:cNvPr>
          <p:cNvSpPr>
            <a:spLocks noGrp="1"/>
          </p:cNvSpPr>
          <p:nvPr>
            <p:ph type="title"/>
          </p:nvPr>
        </p:nvSpPr>
        <p:spPr>
          <a:xfrm>
            <a:off x="646111" y="452718"/>
            <a:ext cx="9404723" cy="1400530"/>
          </a:xfrm>
        </p:spPr>
        <p:txBody>
          <a:bodyPr>
            <a:normAutofit/>
          </a:bodyPr>
          <a:lstStyle/>
          <a:p>
            <a:r>
              <a:rPr lang="en-US"/>
              <a:t>Introduction</a:t>
            </a:r>
            <a:endParaRPr lang="en-IN" dirty="0"/>
          </a:p>
        </p:txBody>
      </p:sp>
      <p:graphicFrame>
        <p:nvGraphicFramePr>
          <p:cNvPr id="13" name="Content Placeholder 2">
            <a:extLst>
              <a:ext uri="{FF2B5EF4-FFF2-40B4-BE49-F238E27FC236}">
                <a16:creationId xmlns:a16="http://schemas.microsoft.com/office/drawing/2014/main" id="{158AD4AF-7841-9DD8-9AA5-87902B7AD13F}"/>
              </a:ext>
            </a:extLst>
          </p:cNvPr>
          <p:cNvGraphicFramePr>
            <a:graphicFrameLocks noGrp="1"/>
          </p:cNvGraphicFramePr>
          <p:nvPr>
            <p:ph idx="1"/>
            <p:extLst>
              <p:ext uri="{D42A27DB-BD31-4B8C-83A1-F6EECF244321}">
                <p14:modId xmlns:p14="http://schemas.microsoft.com/office/powerpoint/2010/main" val="11745876"/>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771210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75FEB1-AC7A-0EE8-0093-5FECBFACF3CC}"/>
              </a:ext>
            </a:extLst>
          </p:cNvPr>
          <p:cNvSpPr>
            <a:spLocks noGrp="1"/>
          </p:cNvSpPr>
          <p:nvPr>
            <p:ph type="title"/>
          </p:nvPr>
        </p:nvSpPr>
        <p:spPr>
          <a:xfrm>
            <a:off x="648930" y="629266"/>
            <a:ext cx="6188190" cy="1622321"/>
          </a:xfrm>
        </p:spPr>
        <p:txBody>
          <a:bodyPr>
            <a:normAutofit/>
          </a:bodyPr>
          <a:lstStyle/>
          <a:p>
            <a:r>
              <a:rPr lang="en-US">
                <a:solidFill>
                  <a:srgbClr val="EBEBEB"/>
                </a:solidFill>
              </a:rPr>
              <a:t>What is RPA ?</a:t>
            </a:r>
            <a:endParaRPr lang="en-IN">
              <a:solidFill>
                <a:srgbClr val="EBEBEB"/>
              </a:solidFill>
            </a:endParaRPr>
          </a:p>
        </p:txBody>
      </p:sp>
      <p:sp>
        <p:nvSpPr>
          <p:cNvPr id="3" name="Content Placeholder 2">
            <a:extLst>
              <a:ext uri="{FF2B5EF4-FFF2-40B4-BE49-F238E27FC236}">
                <a16:creationId xmlns:a16="http://schemas.microsoft.com/office/drawing/2014/main" id="{485AEE7F-8329-6B61-21DE-7CCB7961DCA0}"/>
              </a:ext>
            </a:extLst>
          </p:cNvPr>
          <p:cNvSpPr>
            <a:spLocks noGrp="1"/>
          </p:cNvSpPr>
          <p:nvPr>
            <p:ph idx="1"/>
          </p:nvPr>
        </p:nvSpPr>
        <p:spPr>
          <a:xfrm>
            <a:off x="648930" y="2438400"/>
            <a:ext cx="6188189" cy="3785419"/>
          </a:xfrm>
        </p:spPr>
        <p:txBody>
          <a:bodyPr>
            <a:normAutofit/>
          </a:bodyPr>
          <a:lstStyle/>
          <a:p>
            <a:pPr>
              <a:lnSpc>
                <a:spcPct val="90000"/>
              </a:lnSpc>
            </a:pPr>
            <a:r>
              <a:rPr lang="en-US" sz="1900" b="1">
                <a:solidFill>
                  <a:srgbClr val="FFFFFF"/>
                </a:solidFill>
              </a:rPr>
              <a:t>Robotic</a:t>
            </a:r>
            <a:r>
              <a:rPr lang="en-US" sz="1900">
                <a:solidFill>
                  <a:srgbClr val="FFFFFF"/>
                </a:solidFill>
              </a:rPr>
              <a:t> : The word “Robotic” may sound like a physically shaped strong and bulky BOT but it is all about software, with no physical shape or form. Like any other software “Robotic” also supports human efforts by automating human activities in an enterprise. It is sometimes referred to as software robotics.</a:t>
            </a:r>
          </a:p>
          <a:p>
            <a:pPr>
              <a:lnSpc>
                <a:spcPct val="90000"/>
              </a:lnSpc>
            </a:pPr>
            <a:endParaRPr lang="en-US" sz="1900">
              <a:solidFill>
                <a:srgbClr val="FFFFFF"/>
              </a:solidFill>
            </a:endParaRPr>
          </a:p>
          <a:p>
            <a:pPr>
              <a:lnSpc>
                <a:spcPct val="90000"/>
              </a:lnSpc>
            </a:pPr>
            <a:r>
              <a:rPr lang="en-IN" sz="1900" b="1">
                <a:solidFill>
                  <a:srgbClr val="FFFFFF"/>
                </a:solidFill>
              </a:rPr>
              <a:t>Process</a:t>
            </a:r>
            <a:r>
              <a:rPr lang="en-IN" sz="1900">
                <a:solidFill>
                  <a:srgbClr val="FFFFFF"/>
                </a:solidFill>
              </a:rPr>
              <a:t> : </a:t>
            </a:r>
            <a:r>
              <a:rPr lang="en-US" sz="1900">
                <a:solidFill>
                  <a:srgbClr val="FFFFFF"/>
                </a:solidFill>
              </a:rPr>
              <a:t>Word “Process” can also be misnomer, a better alternative would be “task”, which is what RPA aims to automate. A combination of such “tasks” adds up to a process.</a:t>
            </a:r>
          </a:p>
          <a:p>
            <a:pPr>
              <a:lnSpc>
                <a:spcPct val="90000"/>
              </a:lnSpc>
            </a:pPr>
            <a:endParaRPr lang="en-IN" sz="1900">
              <a:solidFill>
                <a:srgbClr val="FFFFFF"/>
              </a:solidFill>
            </a:endParaRP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Robot operating a machine">
            <a:extLst>
              <a:ext uri="{FF2B5EF4-FFF2-40B4-BE49-F238E27FC236}">
                <a16:creationId xmlns:a16="http://schemas.microsoft.com/office/drawing/2014/main" id="{863A885F-505A-9540-FEF8-326432AB9C56}"/>
              </a:ext>
            </a:extLst>
          </p:cNvPr>
          <p:cNvPicPr>
            <a:picLocks noChangeAspect="1"/>
          </p:cNvPicPr>
          <p:nvPr/>
        </p:nvPicPr>
        <p:blipFill rotWithShape="1">
          <a:blip r:embed="rId3"/>
          <a:srcRect l="23188" r="21267" b="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784256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4" name="Freeform: Shape 13">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IN"/>
          </a:p>
        </p:txBody>
      </p:sp>
      <p:pic>
        <p:nvPicPr>
          <p:cNvPr id="5" name="Picture 4">
            <a:extLst>
              <a:ext uri="{FF2B5EF4-FFF2-40B4-BE49-F238E27FC236}">
                <a16:creationId xmlns:a16="http://schemas.microsoft.com/office/drawing/2014/main" id="{CAE4E8A3-1922-5714-7FC7-248D59E08465}"/>
              </a:ext>
            </a:extLst>
          </p:cNvPr>
          <p:cNvPicPr>
            <a:picLocks noChangeAspect="1"/>
          </p:cNvPicPr>
          <p:nvPr/>
        </p:nvPicPr>
        <p:blipFill>
          <a:blip r:embed="rId2"/>
          <a:stretch>
            <a:fillRect/>
          </a:stretch>
        </p:blipFill>
        <p:spPr>
          <a:xfrm>
            <a:off x="6093992" y="2161900"/>
            <a:ext cx="5449889" cy="2534197"/>
          </a:xfrm>
          <a:prstGeom prst="rect">
            <a:avLst/>
          </a:prstGeom>
          <a:effectLst/>
        </p:spPr>
      </p:pic>
      <p:sp>
        <p:nvSpPr>
          <p:cNvPr id="16" name="Rectangle 1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 name="Content Placeholder 2">
            <a:extLst>
              <a:ext uri="{FF2B5EF4-FFF2-40B4-BE49-F238E27FC236}">
                <a16:creationId xmlns:a16="http://schemas.microsoft.com/office/drawing/2014/main" id="{070B4759-D125-6F65-ED47-63BC0C7A1873}"/>
              </a:ext>
            </a:extLst>
          </p:cNvPr>
          <p:cNvSpPr>
            <a:spLocks noGrp="1"/>
          </p:cNvSpPr>
          <p:nvPr>
            <p:ph idx="1"/>
          </p:nvPr>
        </p:nvSpPr>
        <p:spPr>
          <a:xfrm>
            <a:off x="648931" y="2438400"/>
            <a:ext cx="4166509" cy="3785419"/>
          </a:xfrm>
        </p:spPr>
        <p:txBody>
          <a:bodyPr>
            <a:normAutofit/>
          </a:bodyPr>
          <a:lstStyle/>
          <a:p>
            <a:r>
              <a:rPr lang="en-US">
                <a:solidFill>
                  <a:srgbClr val="EBEBEB"/>
                </a:solidFill>
              </a:rPr>
              <a:t>RPA can be better understood as a Digital Worker trained to tasks performed by humans with no or minimal value. It primarily performs below functions (Refer to Figure 1 below) :</a:t>
            </a:r>
          </a:p>
          <a:p>
            <a:endParaRPr lang="en-IN">
              <a:solidFill>
                <a:srgbClr val="EBEBEB"/>
              </a:solidFill>
            </a:endParaRPr>
          </a:p>
        </p:txBody>
      </p:sp>
    </p:spTree>
    <p:extLst>
      <p:ext uri="{BB962C8B-B14F-4D97-AF65-F5344CB8AC3E}">
        <p14:creationId xmlns:p14="http://schemas.microsoft.com/office/powerpoint/2010/main" val="22706874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6" name="Freeform: Shape 15">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IN"/>
          </a:p>
        </p:txBody>
      </p:sp>
      <p:graphicFrame>
        <p:nvGraphicFramePr>
          <p:cNvPr id="5" name="Content Placeholder 2">
            <a:extLst>
              <a:ext uri="{FF2B5EF4-FFF2-40B4-BE49-F238E27FC236}">
                <a16:creationId xmlns:a16="http://schemas.microsoft.com/office/drawing/2014/main" id="{78DEFEFE-9DC4-9BD0-B239-8ECC32DE54E1}"/>
              </a:ext>
            </a:extLst>
          </p:cNvPr>
          <p:cNvGraphicFramePr>
            <a:graphicFrameLocks noGrp="1"/>
          </p:cNvGraphicFramePr>
          <p:nvPr>
            <p:ph idx="1"/>
            <p:extLst>
              <p:ext uri="{D42A27DB-BD31-4B8C-83A1-F6EECF244321}">
                <p14:modId xmlns:p14="http://schemas.microsoft.com/office/powerpoint/2010/main" val="3674469648"/>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17897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13FF8-2B3C-4BC1-B3E4-254B3F8C3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0CE12-20FB-A4C6-B8F3-6514ED688B7A}"/>
              </a:ext>
            </a:extLst>
          </p:cNvPr>
          <p:cNvSpPr>
            <a:spLocks noGrp="1"/>
          </p:cNvSpPr>
          <p:nvPr>
            <p:ph type="title"/>
          </p:nvPr>
        </p:nvSpPr>
        <p:spPr>
          <a:xfrm>
            <a:off x="635223" y="629266"/>
            <a:ext cx="3116690" cy="5594554"/>
          </a:xfrm>
        </p:spPr>
        <p:txBody>
          <a:bodyPr anchor="ctr">
            <a:normAutofit/>
          </a:bodyPr>
          <a:lstStyle/>
          <a:p>
            <a:r>
              <a:rPr lang="en-US" sz="4800">
                <a:solidFill>
                  <a:srgbClr val="EBEBEB"/>
                </a:solidFill>
              </a:rPr>
              <a:t>Key Concepts</a:t>
            </a:r>
            <a:endParaRPr lang="en-IN" sz="4800">
              <a:solidFill>
                <a:srgbClr val="EBEBEB"/>
              </a:solidFill>
            </a:endParaRPr>
          </a:p>
        </p:txBody>
      </p:sp>
      <p:sp>
        <p:nvSpPr>
          <p:cNvPr id="12" name="Freeform 7">
            <a:extLst>
              <a:ext uri="{FF2B5EF4-FFF2-40B4-BE49-F238E27FC236}">
                <a16:creationId xmlns:a16="http://schemas.microsoft.com/office/drawing/2014/main" id="{B9C1207E-FFD8-4821-AFE6-71C724360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4" name="Freeform: Shape 13">
            <a:extLst>
              <a:ext uri="{FF2B5EF4-FFF2-40B4-BE49-F238E27FC236}">
                <a16:creationId xmlns:a16="http://schemas.microsoft.com/office/drawing/2014/main" id="{2B199503-2632-490F-8EB2-759D88708F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IN"/>
          </a:p>
        </p:txBody>
      </p:sp>
      <p:sp>
        <p:nvSpPr>
          <p:cNvPr id="16" name="Rectangle 15">
            <a:extLst>
              <a:ext uri="{FF2B5EF4-FFF2-40B4-BE49-F238E27FC236}">
                <a16:creationId xmlns:a16="http://schemas.microsoft.com/office/drawing/2014/main" id="{F11C7CB4-0228-486A-931A-262ABB670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 name="Content Placeholder 2">
            <a:extLst>
              <a:ext uri="{FF2B5EF4-FFF2-40B4-BE49-F238E27FC236}">
                <a16:creationId xmlns:a16="http://schemas.microsoft.com/office/drawing/2014/main" id="{DB71395C-3539-D732-5778-236BC6858A04}"/>
              </a:ext>
            </a:extLst>
          </p:cNvPr>
          <p:cNvSpPr>
            <a:spLocks noGrp="1"/>
          </p:cNvSpPr>
          <p:nvPr>
            <p:ph idx="1"/>
          </p:nvPr>
        </p:nvSpPr>
        <p:spPr>
          <a:xfrm>
            <a:off x="5048452" y="1410459"/>
            <a:ext cx="6495847" cy="1885146"/>
          </a:xfrm>
        </p:spPr>
        <p:txBody>
          <a:bodyPr>
            <a:normAutofit/>
          </a:bodyPr>
          <a:lstStyle/>
          <a:p>
            <a:r>
              <a:rPr lang="en-IN"/>
              <a:t>HOW DOES RPA WORK?</a:t>
            </a:r>
          </a:p>
          <a:p>
            <a:endParaRPr lang="en-IN"/>
          </a:p>
          <a:p>
            <a:r>
              <a:rPr lang="en-IN"/>
              <a:t> WHERE DOES RPA WORK?</a:t>
            </a:r>
          </a:p>
          <a:p>
            <a:endParaRPr lang="en-IN"/>
          </a:p>
        </p:txBody>
      </p:sp>
      <p:pic>
        <p:nvPicPr>
          <p:cNvPr id="5" name="Picture 4">
            <a:extLst>
              <a:ext uri="{FF2B5EF4-FFF2-40B4-BE49-F238E27FC236}">
                <a16:creationId xmlns:a16="http://schemas.microsoft.com/office/drawing/2014/main" id="{316AEED5-BD08-E5B9-4D24-9B1429F26C44}"/>
              </a:ext>
            </a:extLst>
          </p:cNvPr>
          <p:cNvPicPr>
            <a:picLocks noChangeAspect="1"/>
          </p:cNvPicPr>
          <p:nvPr/>
        </p:nvPicPr>
        <p:blipFill>
          <a:blip r:embed="rId3"/>
          <a:stretch>
            <a:fillRect/>
          </a:stretch>
        </p:blipFill>
        <p:spPr>
          <a:xfrm>
            <a:off x="5048452" y="3562395"/>
            <a:ext cx="6495847" cy="2306025"/>
          </a:xfrm>
          <a:prstGeom prst="rect">
            <a:avLst/>
          </a:prstGeom>
          <a:effectLst/>
        </p:spPr>
      </p:pic>
    </p:spTree>
    <p:extLst>
      <p:ext uri="{BB962C8B-B14F-4D97-AF65-F5344CB8AC3E}">
        <p14:creationId xmlns:p14="http://schemas.microsoft.com/office/powerpoint/2010/main" val="923488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210911-129A-0913-A15C-58D242D1D2CA}"/>
              </a:ext>
            </a:extLst>
          </p:cNvPr>
          <p:cNvSpPr>
            <a:spLocks noGrp="1"/>
          </p:cNvSpPr>
          <p:nvPr>
            <p:ph type="title"/>
          </p:nvPr>
        </p:nvSpPr>
        <p:spPr>
          <a:xfrm>
            <a:off x="648930" y="629266"/>
            <a:ext cx="6188190" cy="1622321"/>
          </a:xfrm>
        </p:spPr>
        <p:txBody>
          <a:bodyPr>
            <a:normAutofit/>
          </a:bodyPr>
          <a:lstStyle/>
          <a:p>
            <a:r>
              <a:rPr lang="en-US">
                <a:solidFill>
                  <a:srgbClr val="EBEBEB"/>
                </a:solidFill>
              </a:rPr>
              <a:t>Web Scraping</a:t>
            </a:r>
            <a:endParaRPr lang="en-IN">
              <a:solidFill>
                <a:srgbClr val="EBEBEB"/>
              </a:solidFill>
            </a:endParaRPr>
          </a:p>
        </p:txBody>
      </p:sp>
      <p:sp>
        <p:nvSpPr>
          <p:cNvPr id="3" name="Content Placeholder 2">
            <a:extLst>
              <a:ext uri="{FF2B5EF4-FFF2-40B4-BE49-F238E27FC236}">
                <a16:creationId xmlns:a16="http://schemas.microsoft.com/office/drawing/2014/main" id="{BD5C7F58-1B5B-324F-4605-68B63ED6C618}"/>
              </a:ext>
            </a:extLst>
          </p:cNvPr>
          <p:cNvSpPr>
            <a:spLocks noGrp="1"/>
          </p:cNvSpPr>
          <p:nvPr>
            <p:ph idx="1"/>
          </p:nvPr>
        </p:nvSpPr>
        <p:spPr>
          <a:xfrm>
            <a:off x="648930" y="2438400"/>
            <a:ext cx="6188189" cy="3785419"/>
          </a:xfrm>
        </p:spPr>
        <p:txBody>
          <a:bodyPr>
            <a:normAutofit/>
          </a:bodyPr>
          <a:lstStyle/>
          <a:p>
            <a:pPr marL="0" indent="0">
              <a:buNone/>
            </a:pPr>
            <a:r>
              <a:rPr lang="en-IN">
                <a:solidFill>
                  <a:srgbClr val="FFFFFF"/>
                </a:solidFill>
              </a:rPr>
              <a:t>What is Web Scraping?</a:t>
            </a:r>
          </a:p>
          <a:p>
            <a:pPr marL="0" indent="0">
              <a:buNone/>
            </a:pPr>
            <a:endParaRPr lang="en-IN">
              <a:solidFill>
                <a:srgbClr val="FFFFFF"/>
              </a:solidFill>
            </a:endParaRPr>
          </a:p>
          <a:p>
            <a:r>
              <a:rPr lang="en-US">
                <a:solidFill>
                  <a:srgbClr val="FFFFFF"/>
                </a:solidFill>
              </a:rPr>
              <a:t>Definition: Web scraping is the process of extracting data from websites.</a:t>
            </a:r>
          </a:p>
          <a:p>
            <a:endParaRPr lang="en-US">
              <a:solidFill>
                <a:srgbClr val="FFFFFF"/>
              </a:solidFill>
            </a:endParaRPr>
          </a:p>
          <a:p>
            <a:r>
              <a:rPr lang="en-US">
                <a:solidFill>
                  <a:srgbClr val="FFFFFF"/>
                </a:solidFill>
              </a:rPr>
              <a:t>Uses: Data collection for analysis, competitive pricing, research, etc.</a:t>
            </a:r>
            <a:endParaRPr lang="en-IN">
              <a:solidFill>
                <a:srgbClr val="FFFFFF"/>
              </a:solidFill>
            </a:endParaRP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7" name="Picture 6" descr="Computer script on a screen">
            <a:extLst>
              <a:ext uri="{FF2B5EF4-FFF2-40B4-BE49-F238E27FC236}">
                <a16:creationId xmlns:a16="http://schemas.microsoft.com/office/drawing/2014/main" id="{AAF7539C-5AF7-67E5-6D2B-FC10E72855CC}"/>
              </a:ext>
            </a:extLst>
          </p:cNvPr>
          <p:cNvPicPr>
            <a:picLocks noChangeAspect="1"/>
          </p:cNvPicPr>
          <p:nvPr/>
        </p:nvPicPr>
        <p:blipFill rotWithShape="1">
          <a:blip r:embed="rId3"/>
          <a:srcRect l="5959" r="45732" b="-2"/>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33934806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8375" y="-1573"/>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Electronic circuit board">
            <a:extLst>
              <a:ext uri="{FF2B5EF4-FFF2-40B4-BE49-F238E27FC236}">
                <a16:creationId xmlns:a16="http://schemas.microsoft.com/office/drawing/2014/main" id="{0D4FE54B-D4F4-B086-C921-49BC5CC1274B}"/>
              </a:ext>
            </a:extLst>
          </p:cNvPr>
          <p:cNvPicPr>
            <a:picLocks noChangeAspect="1"/>
          </p:cNvPicPr>
          <p:nvPr/>
        </p:nvPicPr>
        <p:blipFill rotWithShape="1">
          <a:blip r:embed="rId3"/>
          <a:srcRect l="41713" r="9882" b="-1"/>
          <a:stretch/>
        </p:blipFill>
        <p:spPr>
          <a:xfrm>
            <a:off x="3" y="10"/>
            <a:ext cx="4973099"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
        <p:nvSpPr>
          <p:cNvPr id="13" name="Rectangle 12">
            <a:extLst>
              <a:ext uri="{FF2B5EF4-FFF2-40B4-BE49-F238E27FC236}">
                <a16:creationId xmlns:a16="http://schemas.microsoft.com/office/drawing/2014/main" id="{D6F18ACE-6E82-4ADC-8A2F-A1771B309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7" name="Content Placeholder 2">
            <a:extLst>
              <a:ext uri="{FF2B5EF4-FFF2-40B4-BE49-F238E27FC236}">
                <a16:creationId xmlns:a16="http://schemas.microsoft.com/office/drawing/2014/main" id="{486C17C2-7E40-0E1C-64E4-F52B202B3249}"/>
              </a:ext>
            </a:extLst>
          </p:cNvPr>
          <p:cNvSpPr>
            <a:spLocks noGrp="1"/>
          </p:cNvSpPr>
          <p:nvPr>
            <p:ph idx="1"/>
          </p:nvPr>
        </p:nvSpPr>
        <p:spPr>
          <a:xfrm>
            <a:off x="5410950" y="2052918"/>
            <a:ext cx="4638903" cy="4195481"/>
          </a:xfrm>
        </p:spPr>
        <p:txBody>
          <a:bodyPr>
            <a:normAutofit/>
          </a:bodyPr>
          <a:lstStyle/>
          <a:p>
            <a:pPr marL="0" indent="0">
              <a:buNone/>
            </a:pPr>
            <a:endParaRPr lang="en-US"/>
          </a:p>
          <a:p>
            <a:pPr marL="0" indent="0">
              <a:buNone/>
            </a:pPr>
            <a:endParaRPr lang="en-US"/>
          </a:p>
          <a:p>
            <a:pPr marL="0" indent="0">
              <a:buNone/>
            </a:pPr>
            <a:r>
              <a:rPr lang="en-US"/>
              <a:t>How Does Web Scraping Work?</a:t>
            </a:r>
          </a:p>
          <a:p>
            <a:pPr marL="0" indent="0">
              <a:buNone/>
            </a:pPr>
            <a:endParaRPr lang="en-US"/>
          </a:p>
          <a:p>
            <a:r>
              <a:rPr lang="en-US"/>
              <a:t>Explanation: Accessing web pages using a scraper tool, parsing the HTML, and extracting the required data.</a:t>
            </a:r>
          </a:p>
          <a:p>
            <a:endParaRPr lang="en-US"/>
          </a:p>
          <a:p>
            <a:endParaRPr lang="en-IN"/>
          </a:p>
        </p:txBody>
      </p:sp>
    </p:spTree>
    <p:extLst>
      <p:ext uri="{BB962C8B-B14F-4D97-AF65-F5344CB8AC3E}">
        <p14:creationId xmlns:p14="http://schemas.microsoft.com/office/powerpoint/2010/main" val="836551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747F1B4-B831-4277-8AB0-32767F7EB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7"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F8C79BB-6A27-CC07-77C3-1A21A6D1251F}"/>
              </a:ext>
            </a:extLst>
          </p:cNvPr>
          <p:cNvSpPr>
            <a:spLocks noGrp="1"/>
          </p:cNvSpPr>
          <p:nvPr>
            <p:ph type="title"/>
          </p:nvPr>
        </p:nvSpPr>
        <p:spPr>
          <a:xfrm>
            <a:off x="648930" y="629267"/>
            <a:ext cx="9252154" cy="1016654"/>
          </a:xfrm>
        </p:spPr>
        <p:txBody>
          <a:bodyPr>
            <a:normAutofit/>
          </a:bodyPr>
          <a:lstStyle/>
          <a:p>
            <a:r>
              <a:rPr lang="en-US" sz="3900">
                <a:solidFill>
                  <a:srgbClr val="EBEBEB"/>
                </a:solidFill>
              </a:rPr>
              <a:t>Tools and Libraries for Web Scraping</a:t>
            </a:r>
            <a:endParaRPr lang="en-IN" sz="3900">
              <a:solidFill>
                <a:srgbClr val="EBEBEB"/>
              </a:solidFill>
            </a:endParaRPr>
          </a:p>
        </p:txBody>
      </p:sp>
      <p:sp>
        <p:nvSpPr>
          <p:cNvPr id="18" name="Rectangle 17">
            <a:extLst>
              <a:ext uri="{FF2B5EF4-FFF2-40B4-BE49-F238E27FC236}">
                <a16:creationId xmlns:a16="http://schemas.microsoft.com/office/drawing/2014/main" id="{12F7E335-851A-4CAE-B09F-E657819D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5" name="Freeform: Shape 14">
            <a:extLst>
              <a:ext uri="{FF2B5EF4-FFF2-40B4-BE49-F238E27FC236}">
                <a16:creationId xmlns:a16="http://schemas.microsoft.com/office/drawing/2014/main" id="{10B541F0-7F6E-402E-84D8-CF96EACA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IN"/>
          </a:p>
        </p:txBody>
      </p:sp>
      <p:graphicFrame>
        <p:nvGraphicFramePr>
          <p:cNvPr id="19" name="Content Placeholder 2">
            <a:extLst>
              <a:ext uri="{FF2B5EF4-FFF2-40B4-BE49-F238E27FC236}">
                <a16:creationId xmlns:a16="http://schemas.microsoft.com/office/drawing/2014/main" id="{2AC6AF1A-8A65-0A94-F21A-D9BDDB6A55C5}"/>
              </a:ext>
            </a:extLst>
          </p:cNvPr>
          <p:cNvGraphicFramePr>
            <a:graphicFrameLocks noGrp="1"/>
          </p:cNvGraphicFramePr>
          <p:nvPr>
            <p:ph idx="1"/>
            <p:extLst>
              <p:ext uri="{D42A27DB-BD31-4B8C-83A1-F6EECF244321}">
                <p14:modId xmlns:p14="http://schemas.microsoft.com/office/powerpoint/2010/main" val="2119092876"/>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49746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Template>
  <TotalTime>355</TotalTime>
  <Words>1321</Words>
  <Application>Microsoft Office PowerPoint</Application>
  <PresentationFormat>Widescreen</PresentationFormat>
  <Paragraphs>108</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Calibri</vt:lpstr>
      <vt:lpstr>Century Gothic</vt:lpstr>
      <vt:lpstr>Symbol</vt:lpstr>
      <vt:lpstr>Times New Roman</vt:lpstr>
      <vt:lpstr>Wingdings</vt:lpstr>
      <vt:lpstr>Wingdings 3</vt:lpstr>
      <vt:lpstr>Ion</vt:lpstr>
      <vt:lpstr>Robotic Process Automation (RPA) Opportunity for CA's</vt:lpstr>
      <vt:lpstr>Introduction</vt:lpstr>
      <vt:lpstr>What is RPA ?</vt:lpstr>
      <vt:lpstr>PowerPoint Presentation</vt:lpstr>
      <vt:lpstr>PowerPoint Presentation</vt:lpstr>
      <vt:lpstr>Key Concepts</vt:lpstr>
      <vt:lpstr>Web Scraping</vt:lpstr>
      <vt:lpstr>PowerPoint Presentation</vt:lpstr>
      <vt:lpstr>Tools and Libraries for Web Scraping</vt:lpstr>
      <vt:lpstr>Case Studies </vt:lpstr>
      <vt:lpstr>GST Site Automation using RPA</vt:lpstr>
      <vt:lpstr>PowerPoint Presentation</vt:lpstr>
      <vt:lpstr>PowerPoint Presentation</vt:lpstr>
      <vt:lpstr>PowerPoint Presentation</vt:lpstr>
      <vt:lpstr>Advantages of RPA in Chartered Accountancy</vt:lpstr>
      <vt:lpstr>THE FUTURE OF ROBOTIC PROCESS AUTOMATION</vt:lpstr>
      <vt:lpstr>Conclusion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HelpDesk ITT-MCS</dc:creator>
  <cp:lastModifiedBy>CA Er Parth Chauhan</cp:lastModifiedBy>
  <cp:revision>16</cp:revision>
  <cp:lastPrinted>2023-12-14T10:18:38Z</cp:lastPrinted>
  <dcterms:created xsi:type="dcterms:W3CDTF">2023-12-14T06:15:04Z</dcterms:created>
  <dcterms:modified xsi:type="dcterms:W3CDTF">2024-06-10T12:48:59Z</dcterms:modified>
</cp:coreProperties>
</file>